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259" r:id="rId2"/>
    <p:sldId id="258" r:id="rId3"/>
    <p:sldId id="260" r:id="rId4"/>
    <p:sldId id="261" r:id="rId5"/>
    <p:sldId id="262" r:id="rId6"/>
    <p:sldId id="263" r:id="rId7"/>
    <p:sldId id="264" r:id="rId8"/>
    <p:sldId id="265" r:id="rId9"/>
    <p:sldId id="266" r:id="rId10"/>
    <p:sldId id="267" r:id="rId11"/>
    <p:sldId id="268" r:id="rId12"/>
    <p:sldId id="269" r:id="rId13"/>
    <p:sldId id="271" r:id="rId14"/>
    <p:sldId id="289" r:id="rId15"/>
    <p:sldId id="272" r:id="rId16"/>
    <p:sldId id="273" r:id="rId17"/>
    <p:sldId id="274" r:id="rId18"/>
    <p:sldId id="297" r:id="rId19"/>
    <p:sldId id="275" r:id="rId20"/>
    <p:sldId id="276" r:id="rId21"/>
    <p:sldId id="293" r:id="rId22"/>
    <p:sldId id="277" r:id="rId23"/>
    <p:sldId id="298" r:id="rId24"/>
    <p:sldId id="290" r:id="rId25"/>
    <p:sldId id="299" r:id="rId26"/>
    <p:sldId id="291" r:id="rId27"/>
    <p:sldId id="292" r:id="rId28"/>
    <p:sldId id="300" r:id="rId29"/>
    <p:sldId id="278" r:id="rId30"/>
    <p:sldId id="279" r:id="rId31"/>
    <p:sldId id="301" r:id="rId32"/>
    <p:sldId id="294" r:id="rId33"/>
    <p:sldId id="280" r:id="rId34"/>
    <p:sldId id="302" r:id="rId35"/>
    <p:sldId id="282" r:id="rId36"/>
    <p:sldId id="283" r:id="rId37"/>
    <p:sldId id="286" r:id="rId38"/>
    <p:sldId id="287" r:id="rId39"/>
    <p:sldId id="288" r:id="rId40"/>
    <p:sldId id="284" r:id="rId41"/>
    <p:sldId id="285" r:id="rId4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4211" autoAdjust="0"/>
    <p:restoredTop sz="96327" autoAdjust="0"/>
  </p:normalViewPr>
  <p:slideViewPr>
    <p:cSldViewPr>
      <p:cViewPr varScale="1">
        <p:scale>
          <a:sx n="79" d="100"/>
          <a:sy n="79" d="100"/>
        </p:scale>
        <p:origin x="208" y="1256"/>
      </p:cViewPr>
      <p:guideLst>
        <p:guide orient="horz" pos="2160"/>
        <p:guide pos="2880"/>
      </p:guideLst>
    </p:cSldViewPr>
  </p:slideViewPr>
  <p:outlineViewPr>
    <p:cViewPr>
      <p:scale>
        <a:sx n="33" d="100"/>
        <a:sy n="33" d="100"/>
      </p:scale>
      <p:origin x="0" y="-72400"/>
    </p:cViewPr>
  </p:outlineViewPr>
  <p:notesTextViewPr>
    <p:cViewPr>
      <p:scale>
        <a:sx n="1" d="1"/>
        <a:sy n="1" d="1"/>
      </p:scale>
      <p:origin x="0" y="0"/>
    </p:cViewPr>
  </p:notesTextViewPr>
  <p:sorterViewPr>
    <p:cViewPr>
      <p:scale>
        <a:sx n="141" d="100"/>
        <a:sy n="141" d="100"/>
      </p:scale>
      <p:origin x="0" y="1768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A9B1F14-2969-4234-94C2-84FB01E3AC7A}" type="datetimeFigureOut">
              <a:rPr lang="en-AU" smtClean="0"/>
              <a:t>14/1/22</a:t>
            </a:fld>
            <a:endParaRPr lang="en-AU"/>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D95789E-32BF-4BCD-9509-3BAE69BCF054}" type="slidenum">
              <a:rPr lang="en-AU" smtClean="0"/>
              <a:t>‹#›</a:t>
            </a:fld>
            <a:endParaRPr lang="en-AU"/>
          </a:p>
        </p:txBody>
      </p:sp>
    </p:spTree>
    <p:extLst>
      <p:ext uri="{BB962C8B-B14F-4D97-AF65-F5344CB8AC3E}">
        <p14:creationId xmlns:p14="http://schemas.microsoft.com/office/powerpoint/2010/main" val="119235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l-PL" sz="2000" dirty="0"/>
              <a:t>The </a:t>
            </a:r>
            <a:r>
              <a:rPr lang="pl-PL" sz="2000" dirty="0" err="1"/>
              <a:t>architecture</a:t>
            </a:r>
            <a:r>
              <a:rPr lang="pl-PL" sz="2000" dirty="0"/>
              <a:t> </a:t>
            </a:r>
            <a:r>
              <a:rPr lang="pl-PL" sz="2000" dirty="0" err="1"/>
              <a:t>should</a:t>
            </a:r>
            <a:r>
              <a:rPr lang="pl-PL" sz="2000" dirty="0"/>
              <a:t> be the </a:t>
            </a:r>
            <a:r>
              <a:rPr lang="pl-PL" sz="2000" dirty="0" err="1"/>
              <a:t>product</a:t>
            </a:r>
            <a:r>
              <a:rPr lang="pl-PL" sz="2000" dirty="0"/>
              <a:t> of a single </a:t>
            </a:r>
            <a:r>
              <a:rPr lang="pl-PL" sz="2000" dirty="0" err="1"/>
              <a:t>architect</a:t>
            </a:r>
            <a:r>
              <a:rPr lang="pl-PL" sz="2000" dirty="0"/>
              <a:t> </a:t>
            </a:r>
            <a:r>
              <a:rPr lang="pl-PL" sz="2000" dirty="0" err="1"/>
              <a:t>or</a:t>
            </a:r>
            <a:r>
              <a:rPr lang="pl-PL" sz="2000" dirty="0"/>
              <a:t> a small </a:t>
            </a:r>
            <a:r>
              <a:rPr lang="pl-PL" sz="2000" dirty="0" err="1"/>
              <a:t>group</a:t>
            </a:r>
            <a:r>
              <a:rPr lang="pl-PL" sz="2000" dirty="0"/>
              <a:t> of </a:t>
            </a:r>
            <a:r>
              <a:rPr lang="pl-PL" sz="2000" dirty="0" err="1"/>
              <a:t>architects</a:t>
            </a:r>
            <a:r>
              <a:rPr lang="pl-PL" sz="2000" dirty="0"/>
              <a:t> with </a:t>
            </a:r>
            <a:r>
              <a:rPr lang="pl-PL" sz="2000" dirty="0" err="1"/>
              <a:t>an</a:t>
            </a:r>
            <a:r>
              <a:rPr lang="pl-PL" sz="2000" dirty="0"/>
              <a:t> </a:t>
            </a:r>
            <a:r>
              <a:rPr lang="pl-PL" sz="2000" dirty="0" err="1"/>
              <a:t>identified</a:t>
            </a:r>
            <a:r>
              <a:rPr lang="pl-PL" sz="2000" dirty="0"/>
              <a:t> </a:t>
            </a:r>
            <a:r>
              <a:rPr lang="pl-PL" sz="2000" dirty="0" err="1"/>
              <a:t>technical</a:t>
            </a:r>
            <a:r>
              <a:rPr lang="pl-PL" sz="2000" dirty="0"/>
              <a:t> leader. </a:t>
            </a:r>
          </a:p>
          <a:p>
            <a:pPr lvl="1"/>
            <a:r>
              <a:rPr lang="pl-PL" sz="1600" dirty="0" err="1"/>
              <a:t>This</a:t>
            </a:r>
            <a:r>
              <a:rPr lang="pl-PL" sz="1600" dirty="0"/>
              <a:t> </a:t>
            </a:r>
            <a:r>
              <a:rPr lang="pl-PL" sz="1600" dirty="0" err="1"/>
              <a:t>approach</a:t>
            </a:r>
            <a:r>
              <a:rPr lang="pl-PL" sz="1600" dirty="0"/>
              <a:t> </a:t>
            </a:r>
            <a:r>
              <a:rPr lang="pl-PL" sz="1600" dirty="0" err="1"/>
              <a:t>gives</a:t>
            </a:r>
            <a:r>
              <a:rPr lang="pl-PL" sz="1600" dirty="0"/>
              <a:t> the </a:t>
            </a:r>
            <a:r>
              <a:rPr lang="pl-PL" sz="1600" dirty="0" err="1"/>
              <a:t>architecture</a:t>
            </a:r>
            <a:r>
              <a:rPr lang="pl-PL" sz="1600" dirty="0"/>
              <a:t> </a:t>
            </a:r>
            <a:r>
              <a:rPr lang="pl-PL" sz="1600" dirty="0" err="1"/>
              <a:t>its</a:t>
            </a:r>
            <a:r>
              <a:rPr lang="pl-PL" sz="1600" dirty="0"/>
              <a:t> </a:t>
            </a:r>
            <a:r>
              <a:rPr lang="pl-PL" sz="1600" dirty="0" err="1"/>
              <a:t>conceptual</a:t>
            </a:r>
            <a:r>
              <a:rPr lang="pl-PL" sz="1600" dirty="0"/>
              <a:t> </a:t>
            </a:r>
            <a:r>
              <a:rPr lang="pl-PL" sz="1600" dirty="0" err="1"/>
              <a:t>integrity</a:t>
            </a:r>
            <a:r>
              <a:rPr lang="pl-PL" sz="1600" dirty="0"/>
              <a:t> and </a:t>
            </a:r>
            <a:r>
              <a:rPr lang="pl-PL" sz="1600" dirty="0" err="1"/>
              <a:t>technical</a:t>
            </a:r>
            <a:r>
              <a:rPr lang="pl-PL" sz="1600" dirty="0"/>
              <a:t> </a:t>
            </a:r>
            <a:r>
              <a:rPr lang="pl-PL" sz="1600" dirty="0" err="1"/>
              <a:t>consistency</a:t>
            </a:r>
            <a:r>
              <a:rPr lang="pl-PL" sz="1600" dirty="0"/>
              <a:t>. </a:t>
            </a:r>
            <a:r>
              <a:rPr lang="pl-PL" sz="1600" dirty="0" err="1"/>
              <a:t>This</a:t>
            </a:r>
            <a:r>
              <a:rPr lang="pl-PL" sz="1600" dirty="0"/>
              <a:t> </a:t>
            </a:r>
            <a:r>
              <a:rPr lang="pl-PL" sz="1600" dirty="0" err="1"/>
              <a:t>recommendation</a:t>
            </a:r>
            <a:r>
              <a:rPr lang="pl-PL" sz="1600" dirty="0"/>
              <a:t> </a:t>
            </a:r>
            <a:r>
              <a:rPr lang="pl-PL" sz="1600" dirty="0" err="1"/>
              <a:t>holds</a:t>
            </a:r>
            <a:r>
              <a:rPr lang="pl-PL" sz="1600" dirty="0"/>
              <a:t> for Agile and open </a:t>
            </a:r>
            <a:r>
              <a:rPr lang="pl-PL" sz="1600" dirty="0" err="1"/>
              <a:t>source</a:t>
            </a:r>
            <a:r>
              <a:rPr lang="pl-PL" sz="1600" dirty="0"/>
              <a:t> </a:t>
            </a:r>
            <a:r>
              <a:rPr lang="pl-PL" sz="1600" dirty="0" err="1"/>
              <a:t>projects</a:t>
            </a:r>
            <a:r>
              <a:rPr lang="pl-PL" sz="1600" dirty="0"/>
              <a:t> as </a:t>
            </a:r>
            <a:r>
              <a:rPr lang="pl-PL" sz="1600" dirty="0" err="1"/>
              <a:t>well</a:t>
            </a:r>
            <a:r>
              <a:rPr lang="pl-PL" sz="1600" dirty="0"/>
              <a:t> as “</a:t>
            </a:r>
            <a:r>
              <a:rPr lang="pl-PL" sz="1600" dirty="0" err="1"/>
              <a:t>traditional</a:t>
            </a:r>
            <a:r>
              <a:rPr lang="pl-PL" sz="1600" dirty="0"/>
              <a:t>” </a:t>
            </a:r>
            <a:r>
              <a:rPr lang="pl-PL" sz="1600" dirty="0" err="1"/>
              <a:t>ones</a:t>
            </a:r>
            <a:r>
              <a:rPr lang="pl-PL" sz="1600" dirty="0"/>
              <a:t>. </a:t>
            </a:r>
          </a:p>
          <a:p>
            <a:pPr lvl="1"/>
            <a:r>
              <a:rPr lang="pl-PL" sz="1600" dirty="0" err="1"/>
              <a:t>There</a:t>
            </a:r>
            <a:r>
              <a:rPr lang="pl-PL" sz="1600" dirty="0"/>
              <a:t> </a:t>
            </a:r>
            <a:r>
              <a:rPr lang="pl-PL" sz="1600" dirty="0" err="1"/>
              <a:t>should</a:t>
            </a:r>
            <a:r>
              <a:rPr lang="pl-PL" sz="1600" dirty="0"/>
              <a:t> be a </a:t>
            </a:r>
            <a:r>
              <a:rPr lang="pl-PL" sz="1600" dirty="0" err="1"/>
              <a:t>strong</a:t>
            </a:r>
            <a:r>
              <a:rPr lang="pl-PL" sz="1600" dirty="0"/>
              <a:t> </a:t>
            </a:r>
            <a:r>
              <a:rPr lang="pl-PL" sz="1600" dirty="0" err="1"/>
              <a:t>connection</a:t>
            </a:r>
            <a:r>
              <a:rPr lang="pl-PL" sz="1600" dirty="0"/>
              <a:t> </a:t>
            </a:r>
            <a:r>
              <a:rPr lang="pl-PL" sz="1600" dirty="0" err="1"/>
              <a:t>between</a:t>
            </a:r>
            <a:r>
              <a:rPr lang="pl-PL" sz="1600" dirty="0"/>
              <a:t> the </a:t>
            </a:r>
            <a:r>
              <a:rPr lang="pl-PL" sz="1600" dirty="0" err="1"/>
              <a:t>architect</a:t>
            </a:r>
            <a:r>
              <a:rPr lang="pl-PL" sz="1600" dirty="0"/>
              <a:t>(s) and the development team.</a:t>
            </a:r>
          </a:p>
          <a:p>
            <a:r>
              <a:rPr lang="pl-PL" sz="2000" dirty="0"/>
              <a:t>The </a:t>
            </a:r>
            <a:r>
              <a:rPr lang="pl-PL" sz="2000" dirty="0" err="1"/>
              <a:t>architect</a:t>
            </a:r>
            <a:r>
              <a:rPr lang="pl-PL" sz="2000" dirty="0"/>
              <a:t> (</a:t>
            </a:r>
            <a:r>
              <a:rPr lang="pl-PL" sz="2000" dirty="0" err="1"/>
              <a:t>or</a:t>
            </a:r>
            <a:r>
              <a:rPr lang="pl-PL" sz="2000" dirty="0"/>
              <a:t> </a:t>
            </a:r>
            <a:r>
              <a:rPr lang="pl-PL" sz="2000" dirty="0" err="1"/>
              <a:t>architecture</a:t>
            </a:r>
            <a:r>
              <a:rPr lang="pl-PL" sz="2000" dirty="0"/>
              <a:t> team) </a:t>
            </a:r>
            <a:r>
              <a:rPr lang="pl-PL" sz="2000" dirty="0" err="1"/>
              <a:t>should</a:t>
            </a:r>
            <a:r>
              <a:rPr lang="pl-PL" sz="2000" dirty="0"/>
              <a:t> </a:t>
            </a:r>
            <a:r>
              <a:rPr lang="pl-PL" sz="2000" dirty="0" err="1"/>
              <a:t>base</a:t>
            </a:r>
            <a:r>
              <a:rPr lang="pl-PL" sz="2000" dirty="0"/>
              <a:t> the </a:t>
            </a:r>
            <a:r>
              <a:rPr lang="pl-PL" sz="2000" dirty="0" err="1"/>
              <a:t>architecture</a:t>
            </a:r>
            <a:r>
              <a:rPr lang="pl-PL" sz="2000" dirty="0"/>
              <a:t> on a </a:t>
            </a:r>
            <a:r>
              <a:rPr lang="pl-PL" sz="2000" dirty="0" err="1"/>
              <a:t>prioritized</a:t>
            </a:r>
            <a:r>
              <a:rPr lang="pl-PL" sz="2000" dirty="0"/>
              <a:t> list of </a:t>
            </a:r>
            <a:r>
              <a:rPr lang="pl-PL" sz="2000" dirty="0" err="1"/>
              <a:t>well-specified</a:t>
            </a:r>
            <a:r>
              <a:rPr lang="pl-PL" sz="2000" dirty="0"/>
              <a:t> </a:t>
            </a:r>
            <a:r>
              <a:rPr lang="pl-PL" sz="2000" dirty="0" err="1"/>
              <a:t>quality</a:t>
            </a:r>
            <a:r>
              <a:rPr lang="pl-PL" sz="2000" dirty="0"/>
              <a:t> </a:t>
            </a:r>
            <a:r>
              <a:rPr lang="pl-PL" sz="2000" dirty="0" err="1"/>
              <a:t>attribute</a:t>
            </a:r>
            <a:r>
              <a:rPr lang="pl-PL" sz="2000" dirty="0"/>
              <a:t> </a:t>
            </a:r>
            <a:r>
              <a:rPr lang="pl-PL" sz="2000" dirty="0" err="1"/>
              <a:t>requirements</a:t>
            </a:r>
            <a:r>
              <a:rPr lang="pl-PL" sz="2000" dirty="0"/>
              <a:t>. </a:t>
            </a:r>
          </a:p>
          <a:p>
            <a:pPr lvl="1"/>
            <a:r>
              <a:rPr lang="pl-PL" sz="1600" dirty="0" err="1"/>
              <a:t>These</a:t>
            </a:r>
            <a:r>
              <a:rPr lang="pl-PL" sz="1600" dirty="0"/>
              <a:t> </a:t>
            </a:r>
            <a:r>
              <a:rPr lang="pl-PL" sz="1600" dirty="0" err="1"/>
              <a:t>will</a:t>
            </a:r>
            <a:r>
              <a:rPr lang="pl-PL" sz="1600" dirty="0"/>
              <a:t> </a:t>
            </a:r>
            <a:r>
              <a:rPr lang="pl-PL" sz="1600" dirty="0" err="1"/>
              <a:t>inform</a:t>
            </a:r>
            <a:r>
              <a:rPr lang="pl-PL" sz="1600" dirty="0"/>
              <a:t> the </a:t>
            </a:r>
            <a:r>
              <a:rPr lang="pl-PL" sz="1600" dirty="0" err="1"/>
              <a:t>tradeoffs</a:t>
            </a:r>
            <a:r>
              <a:rPr lang="pl-PL" sz="1600" dirty="0"/>
              <a:t> </a:t>
            </a:r>
            <a:r>
              <a:rPr lang="pl-PL" sz="1600" dirty="0" err="1"/>
              <a:t>that</a:t>
            </a:r>
            <a:r>
              <a:rPr lang="pl-PL" sz="1600" dirty="0"/>
              <a:t> </a:t>
            </a:r>
            <a:r>
              <a:rPr lang="pl-PL" sz="1600" dirty="0" err="1"/>
              <a:t>always</a:t>
            </a:r>
            <a:r>
              <a:rPr lang="pl-PL" sz="1600" dirty="0"/>
              <a:t> </a:t>
            </a:r>
            <a:r>
              <a:rPr lang="pl-PL" sz="1600" dirty="0" err="1"/>
              <a:t>occur</a:t>
            </a:r>
            <a:r>
              <a:rPr lang="pl-PL" sz="1600" dirty="0"/>
              <a:t>. </a:t>
            </a:r>
          </a:p>
          <a:p>
            <a:pPr lvl="1"/>
            <a:r>
              <a:rPr lang="pl-PL" sz="1600" dirty="0" err="1"/>
              <a:t>Functionality</a:t>
            </a:r>
            <a:r>
              <a:rPr lang="pl-PL" sz="1600" dirty="0"/>
              <a:t> </a:t>
            </a:r>
            <a:r>
              <a:rPr lang="pl-PL" sz="1600" dirty="0" err="1"/>
              <a:t>matters</a:t>
            </a:r>
            <a:r>
              <a:rPr lang="pl-PL" sz="1600" dirty="0"/>
              <a:t> less.</a:t>
            </a:r>
          </a:p>
          <a:p>
            <a:r>
              <a:rPr lang="pl-PL" sz="2000" dirty="0"/>
              <a:t>The </a:t>
            </a:r>
            <a:r>
              <a:rPr lang="pl-PL" sz="2000" dirty="0" err="1"/>
              <a:t>architecture</a:t>
            </a:r>
            <a:r>
              <a:rPr lang="pl-PL" sz="2000" dirty="0"/>
              <a:t> </a:t>
            </a:r>
            <a:r>
              <a:rPr lang="pl-PL" sz="2000" dirty="0" err="1"/>
              <a:t>should</a:t>
            </a:r>
            <a:r>
              <a:rPr lang="pl-PL" sz="2000" dirty="0"/>
              <a:t> be </a:t>
            </a:r>
            <a:r>
              <a:rPr lang="pl-PL" sz="2000" dirty="0" err="1"/>
              <a:t>documented</a:t>
            </a:r>
            <a:r>
              <a:rPr lang="pl-PL" sz="2000" dirty="0"/>
              <a:t> </a:t>
            </a:r>
            <a:r>
              <a:rPr lang="pl-PL" sz="2000" dirty="0" err="1"/>
              <a:t>using</a:t>
            </a:r>
            <a:r>
              <a:rPr lang="pl-PL" sz="2000" dirty="0"/>
              <a:t> </a:t>
            </a:r>
            <a:r>
              <a:rPr lang="pl-PL" sz="2000" dirty="0" err="1"/>
              <a:t>views</a:t>
            </a:r>
            <a:r>
              <a:rPr lang="pl-PL" sz="2000" dirty="0"/>
              <a:t>. The </a:t>
            </a:r>
            <a:r>
              <a:rPr lang="pl-PL" sz="2000" dirty="0" err="1"/>
              <a:t>views</a:t>
            </a:r>
            <a:r>
              <a:rPr lang="pl-PL" sz="2000" dirty="0"/>
              <a:t> </a:t>
            </a:r>
            <a:r>
              <a:rPr lang="pl-PL" sz="2000" dirty="0" err="1"/>
              <a:t>should</a:t>
            </a:r>
            <a:r>
              <a:rPr lang="pl-PL" sz="2000" dirty="0"/>
              <a:t> </a:t>
            </a:r>
            <a:r>
              <a:rPr lang="pl-PL" sz="2000" dirty="0" err="1"/>
              <a:t>address</a:t>
            </a:r>
            <a:r>
              <a:rPr lang="pl-PL" sz="2000" dirty="0"/>
              <a:t> the </a:t>
            </a:r>
            <a:r>
              <a:rPr lang="pl-PL" sz="2000" dirty="0" err="1"/>
              <a:t>concerns</a:t>
            </a:r>
            <a:r>
              <a:rPr lang="pl-PL" sz="2000" dirty="0"/>
              <a:t> of the most </a:t>
            </a:r>
            <a:r>
              <a:rPr lang="pl-PL" sz="2000" dirty="0" err="1"/>
              <a:t>important</a:t>
            </a:r>
            <a:r>
              <a:rPr lang="pl-PL" sz="2000" dirty="0"/>
              <a:t> </a:t>
            </a:r>
            <a:r>
              <a:rPr lang="pl-PL" sz="2000" dirty="0" err="1"/>
              <a:t>stakeholders</a:t>
            </a:r>
            <a:r>
              <a:rPr lang="pl-PL" sz="2000" dirty="0"/>
              <a:t> in </a:t>
            </a:r>
            <a:r>
              <a:rPr lang="pl-PL" sz="2000" dirty="0" err="1"/>
              <a:t>support</a:t>
            </a:r>
            <a:r>
              <a:rPr lang="pl-PL" sz="2000" dirty="0"/>
              <a:t> of the </a:t>
            </a:r>
            <a:r>
              <a:rPr lang="pl-PL" sz="2000" dirty="0" err="1"/>
              <a:t>project</a:t>
            </a:r>
            <a:r>
              <a:rPr lang="pl-PL" sz="2000" dirty="0"/>
              <a:t> </a:t>
            </a:r>
            <a:r>
              <a:rPr lang="pl-PL" sz="2000" dirty="0" err="1"/>
              <a:t>timeline</a:t>
            </a:r>
            <a:r>
              <a:rPr lang="pl-PL" sz="2000" dirty="0"/>
              <a:t>. </a:t>
            </a:r>
          </a:p>
          <a:p>
            <a:r>
              <a:rPr lang="pl-PL" sz="2000" dirty="0"/>
              <a:t>The </a:t>
            </a:r>
            <a:r>
              <a:rPr lang="pl-PL" sz="2000" dirty="0" err="1"/>
              <a:t>architecture</a:t>
            </a:r>
            <a:r>
              <a:rPr lang="pl-PL" sz="2000" dirty="0"/>
              <a:t> </a:t>
            </a:r>
            <a:r>
              <a:rPr lang="pl-PL" sz="2000" dirty="0" err="1"/>
              <a:t>should</a:t>
            </a:r>
            <a:r>
              <a:rPr lang="pl-PL" sz="2000" dirty="0"/>
              <a:t> be </a:t>
            </a:r>
            <a:r>
              <a:rPr lang="pl-PL" sz="2000" dirty="0" err="1"/>
              <a:t>evaluated</a:t>
            </a:r>
            <a:r>
              <a:rPr lang="pl-PL" sz="2000" dirty="0"/>
              <a:t> for </a:t>
            </a:r>
            <a:r>
              <a:rPr lang="pl-PL" sz="2000" dirty="0" err="1"/>
              <a:t>its</a:t>
            </a:r>
            <a:r>
              <a:rPr lang="pl-PL" sz="2000" dirty="0"/>
              <a:t> </a:t>
            </a:r>
            <a:r>
              <a:rPr lang="pl-PL" sz="2000" dirty="0" err="1"/>
              <a:t>ability</a:t>
            </a:r>
            <a:r>
              <a:rPr lang="pl-PL" sz="2000" dirty="0"/>
              <a:t> to </a:t>
            </a:r>
            <a:r>
              <a:rPr lang="pl-PL" sz="2000" dirty="0" err="1"/>
              <a:t>deliver</a:t>
            </a:r>
            <a:r>
              <a:rPr lang="pl-PL" sz="2000" dirty="0"/>
              <a:t> the </a:t>
            </a:r>
            <a:r>
              <a:rPr lang="pl-PL" sz="2000" dirty="0" err="1"/>
              <a:t>system’s</a:t>
            </a:r>
            <a:r>
              <a:rPr lang="pl-PL" sz="2000" dirty="0"/>
              <a:t> </a:t>
            </a:r>
            <a:r>
              <a:rPr lang="pl-PL" sz="2000" dirty="0" err="1"/>
              <a:t>important</a:t>
            </a:r>
            <a:r>
              <a:rPr lang="pl-PL" sz="2000" dirty="0"/>
              <a:t> </a:t>
            </a:r>
            <a:r>
              <a:rPr lang="pl-PL" sz="2000" dirty="0" err="1"/>
              <a:t>quality</a:t>
            </a:r>
            <a:r>
              <a:rPr lang="pl-PL" sz="2000" dirty="0"/>
              <a:t> </a:t>
            </a:r>
            <a:r>
              <a:rPr lang="pl-PL" sz="2000" dirty="0" err="1"/>
              <a:t>attributes</a:t>
            </a:r>
            <a:r>
              <a:rPr lang="pl-PL" sz="2000" dirty="0"/>
              <a:t>. </a:t>
            </a:r>
          </a:p>
          <a:p>
            <a:pPr lvl="1"/>
            <a:r>
              <a:rPr lang="pl-PL" sz="1600" dirty="0" err="1"/>
              <a:t>This</a:t>
            </a:r>
            <a:r>
              <a:rPr lang="pl-PL" sz="1600" dirty="0"/>
              <a:t> </a:t>
            </a:r>
            <a:r>
              <a:rPr lang="pl-PL" sz="1600" dirty="0" err="1"/>
              <a:t>should</a:t>
            </a:r>
            <a:r>
              <a:rPr lang="pl-PL" sz="1600" dirty="0"/>
              <a:t> </a:t>
            </a:r>
            <a:r>
              <a:rPr lang="pl-PL" sz="1600" dirty="0" err="1"/>
              <a:t>occur</a:t>
            </a:r>
            <a:r>
              <a:rPr lang="pl-PL" sz="1600" dirty="0"/>
              <a:t> </a:t>
            </a:r>
            <a:r>
              <a:rPr lang="pl-PL" sz="1600" dirty="0" err="1"/>
              <a:t>early</a:t>
            </a:r>
            <a:r>
              <a:rPr lang="pl-PL" sz="1600" dirty="0"/>
              <a:t> in the life </a:t>
            </a:r>
            <a:r>
              <a:rPr lang="pl-PL" sz="1600" dirty="0" err="1"/>
              <a:t>cycle</a:t>
            </a:r>
            <a:r>
              <a:rPr lang="pl-PL" sz="1600" dirty="0"/>
              <a:t>, </a:t>
            </a:r>
            <a:r>
              <a:rPr lang="pl-PL" sz="1600" dirty="0" err="1"/>
              <a:t>when</a:t>
            </a:r>
            <a:r>
              <a:rPr lang="pl-PL" sz="1600" dirty="0"/>
              <a:t> </a:t>
            </a:r>
            <a:r>
              <a:rPr lang="pl-PL" sz="1600" dirty="0" err="1"/>
              <a:t>it</a:t>
            </a:r>
            <a:r>
              <a:rPr lang="pl-PL" sz="1600" dirty="0"/>
              <a:t> </a:t>
            </a:r>
            <a:r>
              <a:rPr lang="pl-PL" sz="1600" dirty="0" err="1"/>
              <a:t>returns</a:t>
            </a:r>
            <a:r>
              <a:rPr lang="pl-PL" sz="1600" dirty="0"/>
              <a:t> the most benefit, and </a:t>
            </a:r>
            <a:r>
              <a:rPr lang="pl-PL" sz="1600" dirty="0" err="1"/>
              <a:t>repeated</a:t>
            </a:r>
            <a:r>
              <a:rPr lang="pl-PL" sz="1600" dirty="0"/>
              <a:t> as </a:t>
            </a:r>
            <a:r>
              <a:rPr lang="pl-PL" sz="1600" dirty="0" err="1"/>
              <a:t>appropriate</a:t>
            </a:r>
            <a:r>
              <a:rPr lang="pl-PL" sz="1600" dirty="0"/>
              <a:t>.</a:t>
            </a:r>
          </a:p>
          <a:p>
            <a:r>
              <a:rPr lang="pl-PL" sz="2000" dirty="0"/>
              <a:t>The </a:t>
            </a:r>
            <a:r>
              <a:rPr lang="pl-PL" sz="2000" dirty="0" err="1"/>
              <a:t>architecture</a:t>
            </a:r>
            <a:r>
              <a:rPr lang="pl-PL" sz="2000" dirty="0"/>
              <a:t> </a:t>
            </a:r>
            <a:r>
              <a:rPr lang="pl-PL" sz="2000" dirty="0" err="1"/>
              <a:t>should</a:t>
            </a:r>
            <a:r>
              <a:rPr lang="pl-PL" sz="2000" dirty="0"/>
              <a:t> </a:t>
            </a:r>
            <a:r>
              <a:rPr lang="pl-PL" sz="2000" dirty="0" err="1"/>
              <a:t>lend</a:t>
            </a:r>
            <a:r>
              <a:rPr lang="pl-PL" sz="2000" dirty="0"/>
              <a:t> </a:t>
            </a:r>
            <a:r>
              <a:rPr lang="pl-PL" sz="2000" dirty="0" err="1"/>
              <a:t>itself</a:t>
            </a:r>
            <a:r>
              <a:rPr lang="pl-PL" sz="2000" dirty="0"/>
              <a:t> to </a:t>
            </a:r>
            <a:r>
              <a:rPr lang="pl-PL" sz="2000" dirty="0" err="1"/>
              <a:t>incremental</a:t>
            </a:r>
            <a:r>
              <a:rPr lang="pl-PL" sz="2000" dirty="0"/>
              <a:t> </a:t>
            </a:r>
            <a:r>
              <a:rPr lang="pl-PL" sz="2000" dirty="0" err="1"/>
              <a:t>implementation</a:t>
            </a:r>
            <a:r>
              <a:rPr lang="pl-PL" sz="2000" dirty="0"/>
              <a:t>, </a:t>
            </a:r>
          </a:p>
          <a:p>
            <a:pPr lvl="1"/>
            <a:r>
              <a:rPr lang="pl-PL" sz="1600" dirty="0" err="1"/>
              <a:t>Create</a:t>
            </a:r>
            <a:r>
              <a:rPr lang="pl-PL" sz="1600" dirty="0"/>
              <a:t> a “</a:t>
            </a:r>
            <a:r>
              <a:rPr lang="pl-PL" sz="1600" dirty="0" err="1"/>
              <a:t>skeletal</a:t>
            </a:r>
            <a:r>
              <a:rPr lang="pl-PL" sz="1600" dirty="0"/>
              <a:t>” system in </a:t>
            </a:r>
            <a:r>
              <a:rPr lang="pl-PL" sz="1600" dirty="0" err="1"/>
              <a:t>which</a:t>
            </a:r>
            <a:r>
              <a:rPr lang="pl-PL" sz="1600" dirty="0"/>
              <a:t> the </a:t>
            </a:r>
            <a:r>
              <a:rPr lang="pl-PL" sz="1600" dirty="0" err="1"/>
              <a:t>communication</a:t>
            </a:r>
            <a:r>
              <a:rPr lang="pl-PL" sz="1600" dirty="0"/>
              <a:t> </a:t>
            </a:r>
            <a:r>
              <a:rPr lang="pl-PL" sz="1600" dirty="0" err="1"/>
              <a:t>paths</a:t>
            </a:r>
            <a:r>
              <a:rPr lang="pl-PL" sz="1600" dirty="0"/>
              <a:t> </a:t>
            </a:r>
            <a:r>
              <a:rPr lang="pl-PL" sz="1600" dirty="0" err="1"/>
              <a:t>are</a:t>
            </a:r>
            <a:r>
              <a:rPr lang="pl-PL" sz="1600" dirty="0"/>
              <a:t> </a:t>
            </a:r>
            <a:r>
              <a:rPr lang="pl-PL" sz="1600" dirty="0" err="1"/>
              <a:t>exercised</a:t>
            </a:r>
            <a:r>
              <a:rPr lang="pl-PL" sz="1600" dirty="0"/>
              <a:t> but </a:t>
            </a:r>
            <a:r>
              <a:rPr lang="pl-PL" sz="1600" dirty="0" err="1"/>
              <a:t>which</a:t>
            </a:r>
            <a:r>
              <a:rPr lang="pl-PL" sz="1600" dirty="0"/>
              <a:t> </a:t>
            </a:r>
            <a:r>
              <a:rPr lang="pl-PL" sz="1600" dirty="0" err="1"/>
              <a:t>at</a:t>
            </a:r>
            <a:r>
              <a:rPr lang="pl-PL" sz="1600" dirty="0"/>
              <a:t> </a:t>
            </a:r>
            <a:r>
              <a:rPr lang="pl-PL" sz="1600" dirty="0" err="1"/>
              <a:t>first</a:t>
            </a:r>
            <a:r>
              <a:rPr lang="pl-PL" sz="1600" dirty="0"/>
              <a:t> </a:t>
            </a:r>
            <a:r>
              <a:rPr lang="pl-PL" sz="1600" dirty="0" err="1"/>
              <a:t>has</a:t>
            </a:r>
            <a:r>
              <a:rPr lang="pl-PL" sz="1600" dirty="0"/>
              <a:t> </a:t>
            </a:r>
            <a:r>
              <a:rPr lang="pl-PL" sz="1600" dirty="0" err="1"/>
              <a:t>minimal</a:t>
            </a:r>
            <a:r>
              <a:rPr lang="pl-PL" sz="1600" dirty="0"/>
              <a:t> </a:t>
            </a:r>
            <a:r>
              <a:rPr lang="pl-PL" sz="1600" dirty="0" err="1"/>
              <a:t>functionality</a:t>
            </a:r>
            <a:r>
              <a:rPr lang="pl-PL" sz="1600" dirty="0"/>
              <a:t>.</a:t>
            </a:r>
          </a:p>
          <a:p>
            <a:endParaRPr lang="en-US" dirty="0"/>
          </a:p>
        </p:txBody>
      </p:sp>
      <p:sp>
        <p:nvSpPr>
          <p:cNvPr id="4" name="Slide Number Placeholder 3"/>
          <p:cNvSpPr>
            <a:spLocks noGrp="1"/>
          </p:cNvSpPr>
          <p:nvPr>
            <p:ph type="sldNum" sz="quarter" idx="10"/>
          </p:nvPr>
        </p:nvSpPr>
        <p:spPr/>
        <p:txBody>
          <a:bodyPr/>
          <a:lstStyle/>
          <a:p>
            <a:fld id="{BD95789E-32BF-4BCD-9509-3BAE69BCF054}" type="slidenum">
              <a:rPr lang="en-AU" smtClean="0"/>
              <a:t>37</a:t>
            </a:fld>
            <a:endParaRPr lang="en-AU"/>
          </a:p>
        </p:txBody>
      </p:sp>
    </p:spTree>
    <p:extLst>
      <p:ext uri="{BB962C8B-B14F-4D97-AF65-F5344CB8AC3E}">
        <p14:creationId xmlns:p14="http://schemas.microsoft.com/office/powerpoint/2010/main" val="18415015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AU"/>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AU"/>
          </a:p>
        </p:txBody>
      </p:sp>
      <p:sp>
        <p:nvSpPr>
          <p:cNvPr id="4" name="Date Placeholder 3"/>
          <p:cNvSpPr>
            <a:spLocks noGrp="1"/>
          </p:cNvSpPr>
          <p:nvPr>
            <p:ph type="dt" sz="half" idx="10"/>
          </p:nvPr>
        </p:nvSpPr>
        <p:spPr/>
        <p:txBody>
          <a:bodyPr/>
          <a:lstStyle/>
          <a:p>
            <a:fld id="{0F0CDB67-B98A-4AC5-929D-81BD9B8E0ED5}"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Kazman,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pic>
        <p:nvPicPr>
          <p:cNvPr id="9" name="Picture 8">
            <a:extLst>
              <a:ext uri="{FF2B5EF4-FFF2-40B4-BE49-F238E27FC236}">
                <a16:creationId xmlns:a16="http://schemas.microsoft.com/office/drawing/2014/main" id="{DAD19215-85DD-3945-946F-30B5017B81C1}"/>
              </a:ext>
            </a:extLst>
          </p:cNvPr>
          <p:cNvPicPr>
            <a:picLocks noChangeAspect="1"/>
          </p:cNvPicPr>
          <p:nvPr userDrawn="1"/>
        </p:nvPicPr>
        <p:blipFill>
          <a:blip r:embed="rId2"/>
          <a:stretch>
            <a:fillRect/>
          </a:stretch>
        </p:blipFill>
        <p:spPr>
          <a:xfrm>
            <a:off x="0" y="0"/>
            <a:ext cx="1619672" cy="2075058"/>
          </a:xfrm>
          <a:prstGeom prst="rect">
            <a:avLst/>
          </a:prstGeom>
        </p:spPr>
      </p:pic>
    </p:spTree>
    <p:extLst>
      <p:ext uri="{BB962C8B-B14F-4D97-AF65-F5344CB8AC3E}">
        <p14:creationId xmlns:p14="http://schemas.microsoft.com/office/powerpoint/2010/main" val="2879723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0368C8F9-EC1D-4BA9-A60E-999AFF963F40}"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36831151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AU"/>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Date Placeholder 3"/>
          <p:cNvSpPr>
            <a:spLocks noGrp="1"/>
          </p:cNvSpPr>
          <p:nvPr>
            <p:ph type="dt" sz="half" idx="10"/>
          </p:nvPr>
        </p:nvSpPr>
        <p:spPr/>
        <p:txBody>
          <a:bodyPr/>
          <a:lstStyle/>
          <a:p>
            <a:fld id="{07FB916B-826A-4DC1-AF36-AFE8D11DE3BA}"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907177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lstStyle/>
          <a:p>
            <a:r>
              <a:rPr lang="en-US" dirty="0"/>
              <a:t>Click to edit Master title style</a:t>
            </a:r>
            <a:endParaRPr lang="en-AU"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9" name="Footer Placeholder 8"/>
          <p:cNvSpPr>
            <a:spLocks noGrp="1"/>
          </p:cNvSpPr>
          <p:nvPr>
            <p:ph type="ftr" sz="quarter" idx="11"/>
          </p:nvPr>
        </p:nvSpPr>
        <p:spPr>
          <a:xfrm>
            <a:off x="1403648" y="6356350"/>
            <a:ext cx="6336704" cy="365125"/>
          </a:xfrm>
        </p:spPr>
        <p:txBody>
          <a:bodyPr/>
          <a:lstStyle/>
          <a:p>
            <a:r>
              <a:rPr lang="en-AU" dirty="0"/>
              <a:t>© Len Bass, Paul Clements, Rick </a:t>
            </a:r>
            <a:r>
              <a:rPr lang="en-AU" dirty="0" err="1"/>
              <a:t>Kazman</a:t>
            </a:r>
            <a:r>
              <a:rPr lang="en-AU" dirty="0"/>
              <a:t>, distributed under Creative Commons Attribution License</a:t>
            </a:r>
          </a:p>
        </p:txBody>
      </p:sp>
      <p:pic>
        <p:nvPicPr>
          <p:cNvPr id="6" name="Picture 5">
            <a:extLst>
              <a:ext uri="{FF2B5EF4-FFF2-40B4-BE49-F238E27FC236}">
                <a16:creationId xmlns:a16="http://schemas.microsoft.com/office/drawing/2014/main" id="{EED3A703-1C97-9648-A0BC-D552AA353932}"/>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317183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AU"/>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3FD9AFD-92D5-4F38-81E5-3FBC268DED4A}"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pic>
        <p:nvPicPr>
          <p:cNvPr id="8" name="Picture 7">
            <a:extLst>
              <a:ext uri="{FF2B5EF4-FFF2-40B4-BE49-F238E27FC236}">
                <a16:creationId xmlns:a16="http://schemas.microsoft.com/office/drawing/2014/main" id="{546580F3-8003-0140-A595-766400327CF6}"/>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2259306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99592" y="274638"/>
            <a:ext cx="7787208" cy="778098"/>
          </a:xfrm>
        </p:spPr>
        <p:txBody>
          <a:bodyPr/>
          <a:lstStyle/>
          <a:p>
            <a:r>
              <a:rPr lang="en-US" dirty="0"/>
              <a:t>Click to edit Master title style</a:t>
            </a:r>
            <a:endParaRPr lang="en-AU" dirty="0"/>
          </a:p>
        </p:txBody>
      </p:sp>
      <p:sp>
        <p:nvSpPr>
          <p:cNvPr id="3" name="Content Placeholder 2"/>
          <p:cNvSpPr>
            <a:spLocks noGrp="1"/>
          </p:cNvSpPr>
          <p:nvPr>
            <p:ph sz="half" idx="1"/>
          </p:nvPr>
        </p:nvSpPr>
        <p:spPr>
          <a:xfrm>
            <a:off x="457200" y="1268760"/>
            <a:ext cx="4038600" cy="48574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4648200" y="1268760"/>
            <a:ext cx="4038600" cy="48574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p:cNvSpPr>
            <a:spLocks noGrp="1"/>
          </p:cNvSpPr>
          <p:nvPr>
            <p:ph type="dt" sz="half" idx="10"/>
          </p:nvPr>
        </p:nvSpPr>
        <p:spPr/>
        <p:txBody>
          <a:bodyPr/>
          <a:lstStyle/>
          <a:p>
            <a:fld id="{AAADA7F1-F5F6-4965-B98A-1EF216FC21E9}"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pic>
        <p:nvPicPr>
          <p:cNvPr id="9" name="Picture 8">
            <a:extLst>
              <a:ext uri="{FF2B5EF4-FFF2-40B4-BE49-F238E27FC236}">
                <a16:creationId xmlns:a16="http://schemas.microsoft.com/office/drawing/2014/main" id="{FBBA4555-599E-104B-8320-FB86C7E7F007}"/>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4193566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lstStyle>
            <a:lvl1pPr>
              <a:defRPr/>
            </a:lvl1pPr>
          </a:lstStyle>
          <a:p>
            <a:r>
              <a:rPr lang="en-US"/>
              <a:t>Click to edit Master title style</a:t>
            </a:r>
            <a:endParaRPr lang="en-AU"/>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p:cNvSpPr>
            <a:spLocks noGrp="1"/>
          </p:cNvSpPr>
          <p:nvPr>
            <p:ph type="dt" sz="half" idx="10"/>
          </p:nvPr>
        </p:nvSpPr>
        <p:spPr/>
        <p:txBody>
          <a:bodyPr/>
          <a:lstStyle/>
          <a:p>
            <a:fld id="{F0D0951D-1B64-4AD7-951D-395C8B37DA62}" type="datetime1">
              <a:rPr lang="en-AU" smtClean="0"/>
              <a:t>14/1/22</a:t>
            </a:fld>
            <a:endParaRPr lang="en-AU"/>
          </a:p>
        </p:txBody>
      </p:sp>
      <p:sp>
        <p:nvSpPr>
          <p:cNvPr id="8" name="Footer Placeholder 7"/>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9" name="Slide Number Placeholder 8"/>
          <p:cNvSpPr>
            <a:spLocks noGrp="1"/>
          </p:cNvSpPr>
          <p:nvPr>
            <p:ph type="sldNum" sz="quarter" idx="12"/>
          </p:nvPr>
        </p:nvSpPr>
        <p:spPr/>
        <p:txBody>
          <a:bodyPr/>
          <a:lstStyle/>
          <a:p>
            <a:fld id="{D0E8C58C-0836-46C6-8F9A-AF87B5CA09C9}" type="slidenum">
              <a:rPr lang="en-AU" smtClean="0"/>
              <a:t>‹#›</a:t>
            </a:fld>
            <a:endParaRPr lang="en-AU"/>
          </a:p>
        </p:txBody>
      </p:sp>
      <p:pic>
        <p:nvPicPr>
          <p:cNvPr id="11" name="Picture 10">
            <a:extLst>
              <a:ext uri="{FF2B5EF4-FFF2-40B4-BE49-F238E27FC236}">
                <a16:creationId xmlns:a16="http://schemas.microsoft.com/office/drawing/2014/main" id="{C82E0E56-92CF-6D47-A7F6-C7558CC7F980}"/>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1327455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99592" y="274638"/>
            <a:ext cx="7787208" cy="778098"/>
          </a:xfrm>
        </p:spPr>
        <p:txBody>
          <a:bodyPr/>
          <a:lstStyle/>
          <a:p>
            <a:r>
              <a:rPr lang="en-US" dirty="0"/>
              <a:t>Click to edit Master title style</a:t>
            </a:r>
            <a:endParaRPr lang="en-AU" dirty="0"/>
          </a:p>
        </p:txBody>
      </p:sp>
      <p:sp>
        <p:nvSpPr>
          <p:cNvPr id="3" name="Date Placeholder 2"/>
          <p:cNvSpPr>
            <a:spLocks noGrp="1"/>
          </p:cNvSpPr>
          <p:nvPr>
            <p:ph type="dt" sz="half" idx="10"/>
          </p:nvPr>
        </p:nvSpPr>
        <p:spPr/>
        <p:txBody>
          <a:bodyPr/>
          <a:lstStyle/>
          <a:p>
            <a:fld id="{3054D5B1-B0B7-4FEE-A636-82BBB8DC2F24}" type="datetime1">
              <a:rPr lang="en-AU" smtClean="0"/>
              <a:t>14/1/22</a:t>
            </a:fld>
            <a:endParaRPr lang="en-AU"/>
          </a:p>
        </p:txBody>
      </p:sp>
      <p:sp>
        <p:nvSpPr>
          <p:cNvPr id="4" name="Footer Placeholder 3"/>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5" name="Slide Number Placeholder 4"/>
          <p:cNvSpPr>
            <a:spLocks noGrp="1"/>
          </p:cNvSpPr>
          <p:nvPr>
            <p:ph type="sldNum" sz="quarter" idx="12"/>
          </p:nvPr>
        </p:nvSpPr>
        <p:spPr/>
        <p:txBody>
          <a:bodyPr/>
          <a:lstStyle/>
          <a:p>
            <a:fld id="{D0E8C58C-0836-46C6-8F9A-AF87B5CA09C9}" type="slidenum">
              <a:rPr lang="en-AU" smtClean="0"/>
              <a:t>‹#›</a:t>
            </a:fld>
            <a:endParaRPr lang="en-AU"/>
          </a:p>
        </p:txBody>
      </p:sp>
      <p:pic>
        <p:nvPicPr>
          <p:cNvPr id="7" name="Picture 6">
            <a:extLst>
              <a:ext uri="{FF2B5EF4-FFF2-40B4-BE49-F238E27FC236}">
                <a16:creationId xmlns:a16="http://schemas.microsoft.com/office/drawing/2014/main" id="{ED2955F3-D1D6-F945-A198-0756EF5E40AF}"/>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43795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83E332-3D0B-4932-A3B1-41A6E16690E0}" type="datetime1">
              <a:rPr lang="en-AU" smtClean="0"/>
              <a:t>14/1/22</a:t>
            </a:fld>
            <a:endParaRPr lang="en-AU"/>
          </a:p>
        </p:txBody>
      </p:sp>
      <p:sp>
        <p:nvSpPr>
          <p:cNvPr id="3" name="Footer Placeholder 2"/>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4" name="Slide Number Placeholder 3"/>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26675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AU"/>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15EB9C4-EF48-4255-A3A3-972222EC13E9}"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2500744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AU"/>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3C94F8-BF1B-412F-A811-124AF48AB6BD}"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3990416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778098"/>
          </a:xfrm>
          <a:prstGeom prst="rect">
            <a:avLst/>
          </a:prstGeom>
        </p:spPr>
        <p:txBody>
          <a:bodyPr vert="horz" lIns="91440" tIns="45720" rIns="91440" bIns="45720" rtlCol="0" anchor="ctr">
            <a:normAutofit/>
          </a:bodyPr>
          <a:lstStyle/>
          <a:p>
            <a:r>
              <a:rPr lang="en-US" dirty="0"/>
              <a:t>Click to edit Master title style</a:t>
            </a:r>
            <a:endParaRPr lang="en-AU" dirty="0"/>
          </a:p>
        </p:txBody>
      </p:sp>
      <p:sp>
        <p:nvSpPr>
          <p:cNvPr id="3" name="Text Placeholder 2"/>
          <p:cNvSpPr>
            <a:spLocks noGrp="1"/>
          </p:cNvSpPr>
          <p:nvPr>
            <p:ph type="body" idx="1"/>
          </p:nvPr>
        </p:nvSpPr>
        <p:spPr>
          <a:xfrm>
            <a:off x="457200" y="1268760"/>
            <a:ext cx="8229600" cy="485740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C3DB84-98FB-4B92-9E59-12D7CC27F3EE}" type="datetime1">
              <a:rPr lang="en-AU" smtClean="0"/>
              <a:t>14/1/22</a:t>
            </a:fld>
            <a:endParaRPr lang="en-AU"/>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AU" dirty="0"/>
              <a:t>© Len Bass</a:t>
            </a:r>
            <a:r>
              <a:rPr lang="en-AU"/>
              <a:t>, Paul </a:t>
            </a:r>
            <a:r>
              <a:rPr lang="en-AU" dirty="0"/>
              <a:t>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E8C58C-0836-46C6-8F9A-AF87B5CA09C9}" type="slidenum">
              <a:rPr lang="en-AU" smtClean="0"/>
              <a:t>‹#›</a:t>
            </a:fld>
            <a:endParaRPr lang="en-AU"/>
          </a:p>
        </p:txBody>
      </p:sp>
    </p:spTree>
    <p:extLst>
      <p:ext uri="{BB962C8B-B14F-4D97-AF65-F5344CB8AC3E}">
        <p14:creationId xmlns:p14="http://schemas.microsoft.com/office/powerpoint/2010/main" val="37011788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914400" rtl="0" eaLnBrk="1" latinLnBrk="0" hangingPunct="1">
        <a:lnSpc>
          <a:spcPct val="80000"/>
        </a:lnSpc>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a:t>Chapter 1:  </a:t>
            </a:r>
            <a:br>
              <a:rPr lang="en-AU" dirty="0"/>
            </a:br>
            <a:r>
              <a:rPr lang="en-AU" dirty="0"/>
              <a:t>What is Software Architecture? </a:t>
            </a:r>
          </a:p>
        </p:txBody>
      </p:sp>
      <p:sp>
        <p:nvSpPr>
          <p:cNvPr id="3" name="Subtitle 2"/>
          <p:cNvSpPr>
            <a:spLocks noGrp="1"/>
          </p:cNvSpPr>
          <p:nvPr>
            <p:ph type="subTitle" idx="1"/>
          </p:nvPr>
        </p:nvSpPr>
        <p:spPr/>
        <p:txBody>
          <a:bodyPr/>
          <a:lstStyle/>
          <a:p>
            <a:r>
              <a:rPr lang="en-US" i="1" dirty="0"/>
              <a:t>We are called to be architects of the future, not its victims. </a:t>
            </a:r>
            <a:endParaRPr lang="en-US" dirty="0"/>
          </a:p>
          <a:p>
            <a:r>
              <a:rPr lang="en-US" dirty="0"/>
              <a:t>—R. Buckminster Fuller </a:t>
            </a:r>
          </a:p>
          <a:p>
            <a:endParaRPr lang="en-AU" dirty="0"/>
          </a:p>
        </p:txBody>
      </p:sp>
      <p:sp>
        <p:nvSpPr>
          <p:cNvPr id="4" name="Footer Placeholder 3"/>
          <p:cNvSpPr>
            <a:spLocks noGrp="1"/>
          </p:cNvSpPr>
          <p:nvPr>
            <p:ph type="ftr" sz="quarter" idx="11"/>
          </p:nvPr>
        </p:nvSpPr>
        <p:spPr/>
        <p:txBody>
          <a:bodyPr/>
          <a:lstStyle/>
          <a:p>
            <a:r>
              <a:rPr lang="en-AU" dirty="0"/>
              <a:t>© Len Bass, Paul Clements, Rick Kazman, distributed under Creative Commons Attribution License</a:t>
            </a:r>
          </a:p>
        </p:txBody>
      </p:sp>
    </p:spTree>
    <p:extLst>
      <p:ext uri="{BB962C8B-B14F-4D97-AF65-F5344CB8AC3E}">
        <p14:creationId xmlns:p14="http://schemas.microsoft.com/office/powerpoint/2010/main" val="27635391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Architecture is an Abstraction</a:t>
            </a:r>
          </a:p>
        </p:txBody>
      </p:sp>
      <p:sp>
        <p:nvSpPr>
          <p:cNvPr id="3" name="Content Placeholder 2"/>
          <p:cNvSpPr>
            <a:spLocks noGrp="1"/>
          </p:cNvSpPr>
          <p:nvPr>
            <p:ph idx="1"/>
          </p:nvPr>
        </p:nvSpPr>
        <p:spPr/>
        <p:txBody>
          <a:bodyPr>
            <a:normAutofit fontScale="92500" lnSpcReduction="20000"/>
          </a:bodyPr>
          <a:lstStyle/>
          <a:p>
            <a:r>
              <a:rPr lang="en-US" sz="2400" dirty="0"/>
              <a:t>An architecture comprises software elements and how the elements relate to each other. </a:t>
            </a:r>
          </a:p>
          <a:p>
            <a:pPr lvl="1"/>
            <a:r>
              <a:rPr lang="en-US" sz="2000" dirty="0"/>
              <a:t>An architecture specifically omits certain information about elements that is not useful for reasoning about the system.</a:t>
            </a:r>
          </a:p>
          <a:p>
            <a:pPr lvl="1"/>
            <a:r>
              <a:rPr lang="en-US" sz="2000" dirty="0"/>
              <a:t>It omits information that has no ramifications outside of a single element. </a:t>
            </a:r>
          </a:p>
          <a:p>
            <a:pPr lvl="1"/>
            <a:r>
              <a:rPr lang="en-US" sz="2000" dirty="0"/>
              <a:t>An architecture selects certain details and suppresses others. </a:t>
            </a:r>
          </a:p>
          <a:p>
            <a:pPr lvl="1"/>
            <a:r>
              <a:rPr lang="en-US" sz="2000" dirty="0"/>
              <a:t>Private details of elements—details having to do solely with internal implementation—are not architectural. </a:t>
            </a:r>
          </a:p>
          <a:p>
            <a:r>
              <a:rPr lang="en-US" sz="2400" dirty="0"/>
              <a:t>The architectural abstraction lets us look at the system in terms of its elements, how they are arranged, how they interact, how they are composed, what their properties are that support our system reasoning, and so forth. </a:t>
            </a:r>
          </a:p>
          <a:p>
            <a:r>
              <a:rPr lang="en-US" sz="2400" dirty="0"/>
              <a:t>This abstraction is essential to taming the complexity of an architecture.</a:t>
            </a:r>
          </a:p>
          <a:p>
            <a:r>
              <a:rPr lang="en-US" sz="2400" dirty="0"/>
              <a:t>We simply cannot, and do not want to, deal with all of the complexity all of the time.</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4081800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Every System has a Software Architecture </a:t>
            </a:r>
          </a:p>
        </p:txBody>
      </p:sp>
      <p:sp>
        <p:nvSpPr>
          <p:cNvPr id="3" name="Content Placeholder 2"/>
          <p:cNvSpPr>
            <a:spLocks noGrp="1"/>
          </p:cNvSpPr>
          <p:nvPr>
            <p:ph idx="1"/>
          </p:nvPr>
        </p:nvSpPr>
        <p:spPr/>
        <p:txBody>
          <a:bodyPr>
            <a:normAutofit fontScale="85000" lnSpcReduction="10000"/>
          </a:bodyPr>
          <a:lstStyle/>
          <a:p>
            <a:r>
              <a:rPr lang="en-US" dirty="0"/>
              <a:t>Every system comprises elements and relations among them to support some type of reasoning. </a:t>
            </a:r>
          </a:p>
          <a:p>
            <a:r>
              <a:rPr lang="en-US" dirty="0"/>
              <a:t>But the architecture may not be known to anyone. </a:t>
            </a:r>
          </a:p>
          <a:p>
            <a:pPr lvl="1"/>
            <a:r>
              <a:rPr lang="en-US" dirty="0"/>
              <a:t>Perhaps all of the people who designed the system are long gone</a:t>
            </a:r>
          </a:p>
          <a:p>
            <a:pPr lvl="1"/>
            <a:r>
              <a:rPr lang="en-US" dirty="0"/>
              <a:t>Perhaps the documentation has vanished (or was never produced)</a:t>
            </a:r>
          </a:p>
          <a:p>
            <a:pPr lvl="1"/>
            <a:r>
              <a:rPr lang="en-US" dirty="0"/>
              <a:t>Perhaps the source code has been lost (or was never delivered)</a:t>
            </a:r>
          </a:p>
          <a:p>
            <a:r>
              <a:rPr lang="en-US" dirty="0"/>
              <a:t>An architecture can exist independently of its description or specification.</a:t>
            </a:r>
          </a:p>
          <a:p>
            <a:r>
              <a:rPr lang="en-US" dirty="0"/>
              <a:t>Documentation is critical.</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6491899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Architecture Includes Behavior</a:t>
            </a:r>
          </a:p>
        </p:txBody>
      </p:sp>
      <p:sp>
        <p:nvSpPr>
          <p:cNvPr id="3" name="Content Placeholder 2"/>
          <p:cNvSpPr>
            <a:spLocks noGrp="1"/>
          </p:cNvSpPr>
          <p:nvPr>
            <p:ph idx="1"/>
          </p:nvPr>
        </p:nvSpPr>
        <p:spPr/>
        <p:txBody>
          <a:bodyPr>
            <a:normAutofit fontScale="62500" lnSpcReduction="20000"/>
          </a:bodyPr>
          <a:lstStyle/>
          <a:p>
            <a:r>
              <a:rPr lang="en-US" dirty="0"/>
              <a:t>The behavior of each element is part of the architecture insofar as that behavior can be used to reason about the system. </a:t>
            </a:r>
          </a:p>
          <a:p>
            <a:r>
              <a:rPr lang="en-US" dirty="0"/>
              <a:t>This behavior embodies how elements interact with each other, which is clearly part of the definition of architecture.</a:t>
            </a:r>
          </a:p>
          <a:p>
            <a:r>
              <a:rPr lang="en-US" dirty="0"/>
              <a:t>Box-and-line drawings that are passed off as architectures are not architectures at all. </a:t>
            </a:r>
          </a:p>
          <a:p>
            <a:pPr lvl="1"/>
            <a:r>
              <a:rPr lang="en-US" dirty="0"/>
              <a:t>When looking at the names of </a:t>
            </a:r>
            <a:r>
              <a:rPr lang="en-US"/>
              <a:t>the boxes and lines </a:t>
            </a:r>
            <a:r>
              <a:rPr lang="en-US" dirty="0"/>
              <a:t>a reader may well imagine their functionality and behavior. </a:t>
            </a:r>
          </a:p>
          <a:p>
            <a:pPr lvl="1"/>
            <a:r>
              <a:rPr lang="en-US" dirty="0"/>
              <a:t>But it relies on information that is not present – and could be wrong!</a:t>
            </a:r>
          </a:p>
          <a:p>
            <a:r>
              <a:rPr lang="en-US" dirty="0"/>
              <a:t>This does not mean that the exact behavior and performance of every element must be documented in all circumstances.</a:t>
            </a:r>
          </a:p>
          <a:p>
            <a:pPr lvl="1"/>
            <a:r>
              <a:rPr lang="en-US" dirty="0"/>
              <a:t>Some aspects of behavior are fine-grained and below the architect’s level of concern. </a:t>
            </a:r>
          </a:p>
          <a:p>
            <a:r>
              <a:rPr lang="en-US" dirty="0"/>
              <a:t>To the extent that an element’s behavior influences another element or influences the acceptability of the system as a whole, this behavior must be considered, and should be documented, as part of the software architecture.</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0251523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Physiological Structures</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
        <p:nvSpPr>
          <p:cNvPr id="6" name="Content Placeholder 5"/>
          <p:cNvSpPr>
            <a:spLocks noGrp="1"/>
          </p:cNvSpPr>
          <p:nvPr>
            <p:ph idx="1"/>
          </p:nvPr>
        </p:nvSpPr>
        <p:spPr/>
        <p:txBody>
          <a:bodyPr>
            <a:normAutofit fontScale="85000" lnSpcReduction="20000"/>
          </a:bodyPr>
          <a:lstStyle/>
          <a:p>
            <a:r>
              <a:rPr lang="en-US" dirty="0"/>
              <a:t>The neurologist, the orthopedist, the hematologist, and the dermatologist all have different views of the structure of a human body. </a:t>
            </a:r>
          </a:p>
          <a:p>
            <a:r>
              <a:rPr lang="en-US" dirty="0"/>
              <a:t>Ophthalmologists, cardiologists, and podiatrists concentrate on specific subsystems. </a:t>
            </a:r>
          </a:p>
          <a:p>
            <a:r>
              <a:rPr lang="en-US" dirty="0"/>
              <a:t>The </a:t>
            </a:r>
            <a:r>
              <a:rPr lang="en-US" dirty="0" err="1"/>
              <a:t>kinesiologist</a:t>
            </a:r>
            <a:r>
              <a:rPr lang="en-US" dirty="0"/>
              <a:t> and psychiatrist are concerned with different aspects of the entire arrangement’s behavior. </a:t>
            </a:r>
          </a:p>
          <a:p>
            <a:r>
              <a:rPr lang="en-US" dirty="0"/>
              <a:t>Although these views are pictured differently and have different properties, all are inherently related, interconnected.</a:t>
            </a:r>
          </a:p>
          <a:p>
            <a:r>
              <a:rPr lang="en-US" dirty="0"/>
              <a:t>Together they describe the architecture of the human body.</a:t>
            </a:r>
          </a:p>
          <a:p>
            <a:r>
              <a:rPr lang="en-US" dirty="0"/>
              <a:t>So it is with software! </a:t>
            </a:r>
          </a:p>
        </p:txBody>
      </p:sp>
    </p:spTree>
    <p:extLst>
      <p:ext uri="{BB962C8B-B14F-4D97-AF65-F5344CB8AC3E}">
        <p14:creationId xmlns:p14="http://schemas.microsoft.com/office/powerpoint/2010/main" val="19610783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
        <p:nvSpPr>
          <p:cNvPr id="2" name="Title 1"/>
          <p:cNvSpPr>
            <a:spLocks noGrp="1"/>
          </p:cNvSpPr>
          <p:nvPr>
            <p:ph type="title"/>
          </p:nvPr>
        </p:nvSpPr>
        <p:spPr/>
        <p:txBody>
          <a:bodyPr/>
          <a:lstStyle/>
          <a:p>
            <a:r>
              <a:rPr lang="en-US" dirty="0"/>
              <a:t>Physiological Structures</a:t>
            </a:r>
          </a:p>
        </p:txBody>
      </p:sp>
      <p:pic>
        <p:nvPicPr>
          <p:cNvPr id="3" name="Picture 2">
            <a:extLst>
              <a:ext uri="{FF2B5EF4-FFF2-40B4-BE49-F238E27FC236}">
                <a16:creationId xmlns:a16="http://schemas.microsoft.com/office/drawing/2014/main" id="{735375FB-4544-914C-9168-A1793CEA297D}"/>
              </a:ext>
            </a:extLst>
          </p:cNvPr>
          <p:cNvPicPr>
            <a:picLocks noChangeAspect="1"/>
          </p:cNvPicPr>
          <p:nvPr/>
        </p:nvPicPr>
        <p:blipFill>
          <a:blip r:embed="rId2"/>
          <a:stretch>
            <a:fillRect/>
          </a:stretch>
        </p:blipFill>
        <p:spPr>
          <a:xfrm>
            <a:off x="1331640" y="1409663"/>
            <a:ext cx="6822771" cy="4657576"/>
          </a:xfrm>
          <a:prstGeom prst="rect">
            <a:avLst/>
          </a:prstGeom>
        </p:spPr>
      </p:pic>
    </p:spTree>
    <p:extLst>
      <p:ext uri="{BB962C8B-B14F-4D97-AF65-F5344CB8AC3E}">
        <p14:creationId xmlns:p14="http://schemas.microsoft.com/office/powerpoint/2010/main" val="12450316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Structures and Views</a:t>
            </a:r>
          </a:p>
        </p:txBody>
      </p:sp>
      <p:sp>
        <p:nvSpPr>
          <p:cNvPr id="3" name="Content Placeholder 2"/>
          <p:cNvSpPr>
            <a:spLocks noGrp="1"/>
          </p:cNvSpPr>
          <p:nvPr>
            <p:ph idx="1"/>
          </p:nvPr>
        </p:nvSpPr>
        <p:spPr/>
        <p:txBody>
          <a:bodyPr>
            <a:normAutofit fontScale="77500" lnSpcReduction="20000"/>
          </a:bodyPr>
          <a:lstStyle/>
          <a:p>
            <a:r>
              <a:rPr lang="en-US" dirty="0"/>
              <a:t>A </a:t>
            </a:r>
            <a:r>
              <a:rPr lang="en-US" i="1" dirty="0"/>
              <a:t>view</a:t>
            </a:r>
            <a:r>
              <a:rPr lang="en-US" dirty="0"/>
              <a:t> is a representation of a coherent set of architectural elements, as written by and read by system stakeholders. </a:t>
            </a:r>
          </a:p>
          <a:p>
            <a:pPr lvl="1"/>
            <a:r>
              <a:rPr lang="en-US" dirty="0"/>
              <a:t>A view consists of a representation of a set of elements and the relations among them.</a:t>
            </a:r>
          </a:p>
          <a:p>
            <a:r>
              <a:rPr lang="en-US" dirty="0"/>
              <a:t>A </a:t>
            </a:r>
            <a:r>
              <a:rPr lang="en-US" i="1" dirty="0"/>
              <a:t>structure</a:t>
            </a:r>
            <a:r>
              <a:rPr lang="en-US" dirty="0"/>
              <a:t> is the set of elements itself, as they exist in software or hardware.</a:t>
            </a:r>
          </a:p>
          <a:p>
            <a:r>
              <a:rPr lang="en-US" dirty="0"/>
              <a:t>In short, a view is a representation of a structure. </a:t>
            </a:r>
          </a:p>
          <a:p>
            <a:pPr lvl="1"/>
            <a:r>
              <a:rPr lang="en-US" dirty="0"/>
              <a:t>For example, a module </a:t>
            </a:r>
            <a:r>
              <a:rPr lang="en-US" i="1" dirty="0"/>
              <a:t>structure</a:t>
            </a:r>
            <a:r>
              <a:rPr lang="en-US" dirty="0"/>
              <a:t> is the set of the system’s modules and their organization. </a:t>
            </a:r>
          </a:p>
          <a:p>
            <a:pPr lvl="1"/>
            <a:r>
              <a:rPr lang="en-US" dirty="0"/>
              <a:t>A module </a:t>
            </a:r>
            <a:r>
              <a:rPr lang="en-US" i="1" dirty="0"/>
              <a:t>view</a:t>
            </a:r>
            <a:r>
              <a:rPr lang="en-US" dirty="0"/>
              <a:t> is the representation of that structure, documented according to a template in a chosen notation, and used by some system stakeholders.</a:t>
            </a:r>
          </a:p>
          <a:p>
            <a:r>
              <a:rPr lang="en-US" dirty="0"/>
              <a:t>Architects design structures. They document views of those structures.</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9071666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 Structures</a:t>
            </a:r>
          </a:p>
        </p:txBody>
      </p:sp>
      <p:sp>
        <p:nvSpPr>
          <p:cNvPr id="3" name="Content Placeholder 2"/>
          <p:cNvSpPr>
            <a:spLocks noGrp="1"/>
          </p:cNvSpPr>
          <p:nvPr>
            <p:ph idx="1"/>
          </p:nvPr>
        </p:nvSpPr>
        <p:spPr/>
        <p:txBody>
          <a:bodyPr>
            <a:normAutofit fontScale="70000" lnSpcReduction="20000"/>
          </a:bodyPr>
          <a:lstStyle/>
          <a:p>
            <a:r>
              <a:rPr lang="en-US" dirty="0"/>
              <a:t>Module structures embody decisions as to how the system is to be structured as a set of code or data units that have to be constructed or procured. </a:t>
            </a:r>
          </a:p>
          <a:p>
            <a:r>
              <a:rPr lang="en-US" dirty="0"/>
              <a:t>In any module structure, the elements are modules of some kind (perhaps classes, or layers, or merely divisions of functionality, all of which are units of implementation). </a:t>
            </a:r>
          </a:p>
          <a:p>
            <a:r>
              <a:rPr lang="en-US" dirty="0"/>
              <a:t>Modules are assigned areas of functional responsibility; there is less emphasis in these structures on how the software manifests at runtime. </a:t>
            </a:r>
          </a:p>
          <a:p>
            <a:r>
              <a:rPr lang="en-US" dirty="0"/>
              <a:t>Module structures allow us to answer questions such as these:</a:t>
            </a:r>
          </a:p>
          <a:p>
            <a:pPr lvl="1"/>
            <a:r>
              <a:rPr lang="en-US" dirty="0"/>
              <a:t>What is the primary functional responsibility assigned to each module?</a:t>
            </a:r>
          </a:p>
          <a:p>
            <a:pPr lvl="1"/>
            <a:r>
              <a:rPr lang="en-US" dirty="0"/>
              <a:t>What other software elements is a module allowed to use?</a:t>
            </a:r>
          </a:p>
          <a:p>
            <a:pPr lvl="1"/>
            <a:r>
              <a:rPr lang="en-US" dirty="0"/>
              <a:t>What other software does it actually use and depend on?</a:t>
            </a:r>
          </a:p>
          <a:p>
            <a:pPr lvl="1"/>
            <a:r>
              <a:rPr lang="en-US" dirty="0"/>
              <a:t>What modules are related to other modules by generalization or specialization (i.e., inheritance) relationships?</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8740753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Component-and-connector Structures</a:t>
            </a:r>
          </a:p>
        </p:txBody>
      </p:sp>
      <p:sp>
        <p:nvSpPr>
          <p:cNvPr id="3" name="Content Placeholder 2"/>
          <p:cNvSpPr>
            <a:spLocks noGrp="1"/>
          </p:cNvSpPr>
          <p:nvPr>
            <p:ph idx="1"/>
          </p:nvPr>
        </p:nvSpPr>
        <p:spPr/>
        <p:txBody>
          <a:bodyPr>
            <a:normAutofit fontScale="92500" lnSpcReduction="10000"/>
          </a:bodyPr>
          <a:lstStyle/>
          <a:p>
            <a:r>
              <a:rPr lang="en-US" sz="2000" dirty="0"/>
              <a:t>Component-and-connector structures embody decisions as to how the system is to be structured as a set of elements that have runtime behavior (components) and interactions (connectors). </a:t>
            </a:r>
          </a:p>
          <a:p>
            <a:r>
              <a:rPr lang="en-US" sz="2000" dirty="0"/>
              <a:t>Elements are runtime components such as services, peers, clients, servers, filters, or many other types of runtime element) </a:t>
            </a:r>
          </a:p>
          <a:p>
            <a:r>
              <a:rPr lang="en-US" sz="2000" dirty="0"/>
              <a:t>Connectors are the communication vehicles among components, such as call-return, process synchronization operators, pipes, or others. </a:t>
            </a:r>
          </a:p>
          <a:p>
            <a:r>
              <a:rPr lang="en-US" sz="2000" dirty="0"/>
              <a:t>Component-and-connector views help us answer questions such as these:</a:t>
            </a:r>
          </a:p>
          <a:p>
            <a:pPr lvl="1"/>
            <a:r>
              <a:rPr lang="en-US" sz="1600" dirty="0"/>
              <a:t>What are the major executing components and how do they interact at runtime?</a:t>
            </a:r>
          </a:p>
          <a:p>
            <a:pPr lvl="1"/>
            <a:r>
              <a:rPr lang="en-US" sz="1600" dirty="0"/>
              <a:t>What are the major shared data stores?</a:t>
            </a:r>
          </a:p>
          <a:p>
            <a:pPr lvl="1"/>
            <a:r>
              <a:rPr lang="en-US" sz="1600" dirty="0"/>
              <a:t>Which parts of the system are replicated?</a:t>
            </a:r>
          </a:p>
          <a:p>
            <a:pPr lvl="1"/>
            <a:r>
              <a:rPr lang="en-US" sz="1600" dirty="0"/>
              <a:t>How does data progress through the system?</a:t>
            </a:r>
          </a:p>
          <a:p>
            <a:pPr lvl="1"/>
            <a:r>
              <a:rPr lang="en-US" sz="1600" dirty="0"/>
              <a:t>What parts of the system can run in parallel?</a:t>
            </a:r>
          </a:p>
          <a:p>
            <a:pPr lvl="1"/>
            <a:r>
              <a:rPr lang="en-US" sz="1600" dirty="0"/>
              <a:t>Can the system’s structure change as it executes and, if so, how?</a:t>
            </a:r>
          </a:p>
          <a:p>
            <a:r>
              <a:rPr lang="en-US" sz="2000" dirty="0"/>
              <a:t>Component-and-connector views are crucially important for asking questions about the system’s runtime properties such as performance, security, availability, and more.</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2165915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516FF-DB26-0C46-AF31-F0E73FB0157B}"/>
              </a:ext>
            </a:extLst>
          </p:cNvPr>
          <p:cNvSpPr>
            <a:spLocks noGrp="1"/>
          </p:cNvSpPr>
          <p:nvPr>
            <p:ph type="title"/>
          </p:nvPr>
        </p:nvSpPr>
        <p:spPr/>
        <p:txBody>
          <a:bodyPr/>
          <a:lstStyle/>
          <a:p>
            <a:r>
              <a:rPr lang="en-US" dirty="0"/>
              <a:t>An Example C&amp;C Structure</a:t>
            </a:r>
          </a:p>
        </p:txBody>
      </p:sp>
      <p:sp>
        <p:nvSpPr>
          <p:cNvPr id="4" name="Footer Placeholder 3">
            <a:extLst>
              <a:ext uri="{FF2B5EF4-FFF2-40B4-BE49-F238E27FC236}">
                <a16:creationId xmlns:a16="http://schemas.microsoft.com/office/drawing/2014/main" id="{0ED4257E-33FF-F44C-8317-165B283233D4}"/>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5" name="Picture 4">
            <a:extLst>
              <a:ext uri="{FF2B5EF4-FFF2-40B4-BE49-F238E27FC236}">
                <a16:creationId xmlns:a16="http://schemas.microsoft.com/office/drawing/2014/main" id="{802776C7-F596-1E4E-BD1D-9EC34774BBBE}"/>
              </a:ext>
            </a:extLst>
          </p:cNvPr>
          <p:cNvPicPr>
            <a:picLocks noChangeAspect="1"/>
          </p:cNvPicPr>
          <p:nvPr/>
        </p:nvPicPr>
        <p:blipFill>
          <a:blip r:embed="rId2"/>
          <a:stretch>
            <a:fillRect/>
          </a:stretch>
        </p:blipFill>
        <p:spPr>
          <a:xfrm>
            <a:off x="2915816" y="954081"/>
            <a:ext cx="3312368" cy="5355239"/>
          </a:xfrm>
          <a:prstGeom prst="rect">
            <a:avLst/>
          </a:prstGeom>
        </p:spPr>
      </p:pic>
    </p:spTree>
    <p:extLst>
      <p:ext uri="{BB962C8B-B14F-4D97-AF65-F5344CB8AC3E}">
        <p14:creationId xmlns:p14="http://schemas.microsoft.com/office/powerpoint/2010/main" val="35930167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Allocation structures</a:t>
            </a:r>
          </a:p>
        </p:txBody>
      </p:sp>
      <p:sp>
        <p:nvSpPr>
          <p:cNvPr id="3" name="Content Placeholder 2"/>
          <p:cNvSpPr>
            <a:spLocks noGrp="1"/>
          </p:cNvSpPr>
          <p:nvPr>
            <p:ph idx="1"/>
          </p:nvPr>
        </p:nvSpPr>
        <p:spPr/>
        <p:txBody>
          <a:bodyPr>
            <a:normAutofit fontScale="92500" lnSpcReduction="20000"/>
          </a:bodyPr>
          <a:lstStyle/>
          <a:p>
            <a:r>
              <a:rPr lang="en-US" dirty="0"/>
              <a:t>Allocation structures show the relationship between the software elements and elements in one or more external environments in which the software is created and executed. </a:t>
            </a:r>
          </a:p>
          <a:p>
            <a:r>
              <a:rPr lang="en-US" dirty="0"/>
              <a:t>Allocation views help us answer questions such as these:</a:t>
            </a:r>
          </a:p>
          <a:p>
            <a:pPr lvl="1"/>
            <a:r>
              <a:rPr lang="en-US" dirty="0"/>
              <a:t>What processor does each software element execute on?</a:t>
            </a:r>
          </a:p>
          <a:p>
            <a:pPr lvl="1"/>
            <a:r>
              <a:rPr lang="en-US" dirty="0"/>
              <a:t>In what directories or files is each element stored during development, testing, and system building?</a:t>
            </a:r>
          </a:p>
          <a:p>
            <a:pPr lvl="1"/>
            <a:r>
              <a:rPr lang="en-US" dirty="0"/>
              <a:t>What is the assignment of each software element to development teams?</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8267303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Chapter Outline</a:t>
            </a:r>
          </a:p>
        </p:txBody>
      </p:sp>
      <p:sp>
        <p:nvSpPr>
          <p:cNvPr id="3" name="Content Placeholder 2"/>
          <p:cNvSpPr>
            <a:spLocks noGrp="1"/>
          </p:cNvSpPr>
          <p:nvPr>
            <p:ph idx="1"/>
          </p:nvPr>
        </p:nvSpPr>
        <p:spPr/>
        <p:txBody>
          <a:bodyPr/>
          <a:lstStyle/>
          <a:p>
            <a:r>
              <a:rPr lang="en-US" dirty="0"/>
              <a:t>What Software Architecture Is and What It </a:t>
            </a:r>
            <a:r>
              <a:rPr lang="tr-TR" dirty="0" err="1"/>
              <a:t>Isn’t</a:t>
            </a:r>
            <a:r>
              <a:rPr lang="tr-TR" dirty="0"/>
              <a:t> </a:t>
            </a:r>
          </a:p>
          <a:p>
            <a:r>
              <a:rPr lang="tr-TR" dirty="0" err="1"/>
              <a:t>Architectural</a:t>
            </a:r>
            <a:r>
              <a:rPr lang="tr-TR" dirty="0"/>
              <a:t> </a:t>
            </a:r>
            <a:r>
              <a:rPr lang="tr-TR" dirty="0" err="1"/>
              <a:t>Structures</a:t>
            </a:r>
            <a:r>
              <a:rPr lang="tr-TR" dirty="0"/>
              <a:t> </a:t>
            </a:r>
            <a:r>
              <a:rPr lang="tr-TR" dirty="0" err="1"/>
              <a:t>and</a:t>
            </a:r>
            <a:r>
              <a:rPr lang="tr-TR" dirty="0"/>
              <a:t> </a:t>
            </a:r>
            <a:r>
              <a:rPr lang="tr-TR" dirty="0" err="1"/>
              <a:t>Views</a:t>
            </a:r>
            <a:endParaRPr lang="tr-TR" dirty="0"/>
          </a:p>
          <a:p>
            <a:r>
              <a:rPr lang="tr-TR" dirty="0" err="1"/>
              <a:t>Architectural</a:t>
            </a:r>
            <a:r>
              <a:rPr lang="tr-TR" dirty="0"/>
              <a:t> </a:t>
            </a:r>
            <a:r>
              <a:rPr lang="tr-TR" dirty="0" err="1"/>
              <a:t>Patterns</a:t>
            </a:r>
            <a:endParaRPr lang="tr-TR" dirty="0"/>
          </a:p>
          <a:p>
            <a:r>
              <a:rPr lang="tr-TR" dirty="0" err="1"/>
              <a:t>What</a:t>
            </a:r>
            <a:r>
              <a:rPr lang="tr-TR" dirty="0"/>
              <a:t> </a:t>
            </a:r>
            <a:r>
              <a:rPr lang="tr-TR" dirty="0" err="1"/>
              <a:t>Makes</a:t>
            </a:r>
            <a:r>
              <a:rPr lang="tr-TR" dirty="0"/>
              <a:t> a “</a:t>
            </a:r>
            <a:r>
              <a:rPr lang="tr-TR" dirty="0" err="1"/>
              <a:t>Good</a:t>
            </a:r>
            <a:r>
              <a:rPr lang="tr-TR" dirty="0"/>
              <a:t>” Architecture?</a:t>
            </a:r>
          </a:p>
          <a:p>
            <a:r>
              <a:rPr lang="tr-TR" dirty="0" err="1"/>
              <a:t>Summary</a:t>
            </a:r>
            <a:endParaRPr lang="en-AU"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2939408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Structures Provide Insight</a:t>
            </a:r>
          </a:p>
        </p:txBody>
      </p:sp>
      <p:sp>
        <p:nvSpPr>
          <p:cNvPr id="3" name="Content Placeholder 2"/>
          <p:cNvSpPr>
            <a:spLocks noGrp="1"/>
          </p:cNvSpPr>
          <p:nvPr>
            <p:ph idx="1"/>
          </p:nvPr>
        </p:nvSpPr>
        <p:spPr/>
        <p:txBody>
          <a:bodyPr>
            <a:normAutofit fontScale="77500" lnSpcReduction="20000"/>
          </a:bodyPr>
          <a:lstStyle/>
          <a:p>
            <a:r>
              <a:rPr lang="en-US" dirty="0"/>
              <a:t>Structures play such an important role in our perspective on software architecture because of the analytical and engineering power they hold. </a:t>
            </a:r>
          </a:p>
          <a:p>
            <a:r>
              <a:rPr lang="en-US" dirty="0"/>
              <a:t>Each structure provides a perspective for reasoning about some of the relevant quality attributes.</a:t>
            </a:r>
          </a:p>
          <a:p>
            <a:r>
              <a:rPr lang="en-US" dirty="0"/>
              <a:t>For example:</a:t>
            </a:r>
          </a:p>
          <a:p>
            <a:pPr lvl="1"/>
            <a:r>
              <a:rPr lang="en-US" dirty="0"/>
              <a:t>The module structure, which embodies what modules use what other modules, is strongly tied to the ease with which a system can be extended or contracted.</a:t>
            </a:r>
          </a:p>
          <a:p>
            <a:pPr lvl="1"/>
            <a:r>
              <a:rPr lang="en-US" dirty="0"/>
              <a:t>The concurrency structure, which embodies parallelism within the system, is strongly tied to the ease with which a system can be made free of deadlock and performance bottlenecks.</a:t>
            </a:r>
          </a:p>
          <a:p>
            <a:pPr lvl="1"/>
            <a:r>
              <a:rPr lang="en-US" dirty="0"/>
              <a:t>The deployment structure is strongly tied to the achievement of performance, availability, and security goals.</a:t>
            </a:r>
          </a:p>
          <a:p>
            <a:pPr lvl="1"/>
            <a:r>
              <a:rPr lang="pl-PL" dirty="0"/>
              <a:t>And </a:t>
            </a:r>
            <a:r>
              <a:rPr lang="pl-PL" dirty="0" err="1"/>
              <a:t>so</a:t>
            </a:r>
            <a:r>
              <a:rPr lang="pl-PL" dirty="0"/>
              <a:t> </a:t>
            </a:r>
            <a:r>
              <a:rPr lang="pl-PL" dirty="0" err="1"/>
              <a:t>forth</a:t>
            </a:r>
            <a:r>
              <a:rPr lang="pl-PL" dirty="0"/>
              <a:t>.</a:t>
            </a:r>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059875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Useful Module Structures</a:t>
            </a:r>
          </a:p>
        </p:txBody>
      </p:sp>
      <p:sp>
        <p:nvSpPr>
          <p:cNvPr id="3" name="Content Placeholder 2"/>
          <p:cNvSpPr>
            <a:spLocks noGrp="1"/>
          </p:cNvSpPr>
          <p:nvPr>
            <p:ph idx="1"/>
          </p:nvPr>
        </p:nvSpPr>
        <p:spPr/>
        <p:txBody>
          <a:bodyPr>
            <a:normAutofit fontScale="70000" lnSpcReduction="20000"/>
          </a:bodyPr>
          <a:lstStyle/>
          <a:p>
            <a:pPr marL="0" indent="0">
              <a:buNone/>
            </a:pPr>
            <a:r>
              <a:rPr lang="en-US" i="1" dirty="0"/>
              <a:t>Decomposition structure</a:t>
            </a:r>
          </a:p>
          <a:p>
            <a:r>
              <a:rPr lang="en-US" dirty="0"/>
              <a:t>The units are modules that are related to each other by the </a:t>
            </a:r>
            <a:r>
              <a:rPr lang="en-US" i="1" dirty="0"/>
              <a:t>is-a-submodule-of</a:t>
            </a:r>
            <a:r>
              <a:rPr lang="en-US" dirty="0"/>
              <a:t> relation.</a:t>
            </a:r>
          </a:p>
          <a:p>
            <a:r>
              <a:rPr lang="en-US" dirty="0"/>
              <a:t>It shows how modules are decomposed into smaller modules recursively until the modules are small enough to be easily understood. </a:t>
            </a:r>
          </a:p>
          <a:p>
            <a:r>
              <a:rPr lang="en-US" dirty="0"/>
              <a:t>Modules often have products (such as interface specifications, code, test plans, etc.) associated with them. </a:t>
            </a:r>
          </a:p>
          <a:p>
            <a:r>
              <a:rPr lang="en-US" dirty="0"/>
              <a:t>The decomposition structure determines, to a large degree, the system’s modifiability, by assuring that likely changes are localized. </a:t>
            </a:r>
          </a:p>
          <a:p>
            <a:r>
              <a:rPr lang="en-US" dirty="0"/>
              <a:t>This structure is often used as the basis for the development project’s organization, including the structure of the documentation, and the project’s integration and test plans. </a:t>
            </a:r>
          </a:p>
          <a:p>
            <a:r>
              <a:rPr lang="en-US" dirty="0"/>
              <a:t>The units in this structure tend to have names that are organization-specific such as “segment” or “subsystem.”</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8214666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Useful Module Structures</a:t>
            </a:r>
          </a:p>
        </p:txBody>
      </p:sp>
      <p:sp>
        <p:nvSpPr>
          <p:cNvPr id="3" name="Content Placeholder 2"/>
          <p:cNvSpPr>
            <a:spLocks noGrp="1"/>
          </p:cNvSpPr>
          <p:nvPr>
            <p:ph idx="1"/>
          </p:nvPr>
        </p:nvSpPr>
        <p:spPr/>
        <p:txBody>
          <a:bodyPr>
            <a:normAutofit fontScale="85000" lnSpcReduction="20000"/>
          </a:bodyPr>
          <a:lstStyle/>
          <a:p>
            <a:pPr marL="0" indent="0">
              <a:buNone/>
            </a:pPr>
            <a:r>
              <a:rPr lang="en-US" i="1" dirty="0"/>
              <a:t>Uses structure </a:t>
            </a:r>
          </a:p>
          <a:p>
            <a:r>
              <a:rPr lang="en-US" dirty="0"/>
              <a:t>The units here are also modules, perhaps classes. </a:t>
            </a:r>
          </a:p>
          <a:p>
            <a:r>
              <a:rPr lang="en-US" dirty="0"/>
              <a:t>The units are related by the </a:t>
            </a:r>
            <a:r>
              <a:rPr lang="en-US" i="1" dirty="0"/>
              <a:t>uses</a:t>
            </a:r>
            <a:r>
              <a:rPr lang="en-US" dirty="0"/>
              <a:t> relation, a specialized form of dependency. </a:t>
            </a:r>
          </a:p>
          <a:p>
            <a:r>
              <a:rPr lang="en-US" dirty="0"/>
              <a:t>A unit of software </a:t>
            </a:r>
            <a:r>
              <a:rPr lang="en-US" i="1" dirty="0"/>
              <a:t>uses</a:t>
            </a:r>
            <a:r>
              <a:rPr lang="en-US" dirty="0"/>
              <a:t> another if the correctness of the first requires the presence of a correctly functioning version (as opposed to a stub) of the second.</a:t>
            </a:r>
          </a:p>
          <a:p>
            <a:r>
              <a:rPr lang="en-US" dirty="0"/>
              <a:t>The uses structure is used to engineer systems that can be extended to add functionality, or from which useful functional subsets can be extracted. </a:t>
            </a:r>
          </a:p>
          <a:p>
            <a:r>
              <a:rPr lang="en-US" dirty="0"/>
              <a:t>The ability to easily create a subset of a system allows for incremental development.</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9661807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516FF-DB26-0C46-AF31-F0E73FB0157B}"/>
              </a:ext>
            </a:extLst>
          </p:cNvPr>
          <p:cNvSpPr>
            <a:spLocks noGrp="1"/>
          </p:cNvSpPr>
          <p:nvPr>
            <p:ph type="title"/>
          </p:nvPr>
        </p:nvSpPr>
        <p:spPr/>
        <p:txBody>
          <a:bodyPr/>
          <a:lstStyle/>
          <a:p>
            <a:r>
              <a:rPr lang="en-US" dirty="0"/>
              <a:t>An Example Uses Structure</a:t>
            </a:r>
          </a:p>
        </p:txBody>
      </p:sp>
      <p:sp>
        <p:nvSpPr>
          <p:cNvPr id="4" name="Footer Placeholder 3">
            <a:extLst>
              <a:ext uri="{FF2B5EF4-FFF2-40B4-BE49-F238E27FC236}">
                <a16:creationId xmlns:a16="http://schemas.microsoft.com/office/drawing/2014/main" id="{0ED4257E-33FF-F44C-8317-165B283233D4}"/>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3" name="Picture 2">
            <a:extLst>
              <a:ext uri="{FF2B5EF4-FFF2-40B4-BE49-F238E27FC236}">
                <a16:creationId xmlns:a16="http://schemas.microsoft.com/office/drawing/2014/main" id="{2A6B3870-DBBA-D941-A330-9B5C8DD765D8}"/>
              </a:ext>
            </a:extLst>
          </p:cNvPr>
          <p:cNvPicPr>
            <a:picLocks noChangeAspect="1"/>
          </p:cNvPicPr>
          <p:nvPr/>
        </p:nvPicPr>
        <p:blipFill>
          <a:blip r:embed="rId2"/>
          <a:stretch>
            <a:fillRect/>
          </a:stretch>
        </p:blipFill>
        <p:spPr>
          <a:xfrm>
            <a:off x="1403648" y="1268760"/>
            <a:ext cx="6794458" cy="4863554"/>
          </a:xfrm>
          <a:prstGeom prst="rect">
            <a:avLst/>
          </a:prstGeom>
        </p:spPr>
      </p:pic>
    </p:spTree>
    <p:extLst>
      <p:ext uri="{BB962C8B-B14F-4D97-AF65-F5344CB8AC3E}">
        <p14:creationId xmlns:p14="http://schemas.microsoft.com/office/powerpoint/2010/main" val="30525050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Useful Module Structures</a:t>
            </a:r>
          </a:p>
        </p:txBody>
      </p:sp>
      <p:sp>
        <p:nvSpPr>
          <p:cNvPr id="3" name="Content Placeholder 2"/>
          <p:cNvSpPr>
            <a:spLocks noGrp="1"/>
          </p:cNvSpPr>
          <p:nvPr>
            <p:ph idx="1"/>
          </p:nvPr>
        </p:nvSpPr>
        <p:spPr/>
        <p:txBody>
          <a:bodyPr>
            <a:normAutofit fontScale="92500" lnSpcReduction="20000"/>
          </a:bodyPr>
          <a:lstStyle/>
          <a:p>
            <a:pPr marL="0" indent="0">
              <a:buNone/>
            </a:pPr>
            <a:r>
              <a:rPr lang="en-US" i="1" dirty="0"/>
              <a:t>Layer structure</a:t>
            </a:r>
          </a:p>
          <a:p>
            <a:r>
              <a:rPr lang="en-US" dirty="0"/>
              <a:t>The modules in this structure are called </a:t>
            </a:r>
            <a:r>
              <a:rPr lang="en-US" i="1" dirty="0"/>
              <a:t>layers</a:t>
            </a:r>
            <a:r>
              <a:rPr lang="en-US" dirty="0"/>
              <a:t>. </a:t>
            </a:r>
          </a:p>
          <a:p>
            <a:r>
              <a:rPr lang="en-US" dirty="0"/>
              <a:t>A layer is an abstract “virtual machine” that provides a cohesive set of services through a managed interface. </a:t>
            </a:r>
          </a:p>
          <a:p>
            <a:r>
              <a:rPr lang="en-US" dirty="0"/>
              <a:t>Layers are </a:t>
            </a:r>
            <a:r>
              <a:rPr lang="en-US" i="1" dirty="0"/>
              <a:t>allowed to use </a:t>
            </a:r>
            <a:r>
              <a:rPr lang="en-US" dirty="0"/>
              <a:t>other layers in a strictly managed fashion.</a:t>
            </a:r>
          </a:p>
          <a:p>
            <a:pPr lvl="1"/>
            <a:r>
              <a:rPr lang="en-US" dirty="0"/>
              <a:t>In strictly layered systems, a layer is only allowed to use a single other layer. </a:t>
            </a:r>
          </a:p>
          <a:p>
            <a:r>
              <a:rPr lang="en-US" dirty="0"/>
              <a:t>This structure imbues a system with portability, the ability to change the underlying computing platform.</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8214666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516FF-DB26-0C46-AF31-F0E73FB0157B}"/>
              </a:ext>
            </a:extLst>
          </p:cNvPr>
          <p:cNvSpPr>
            <a:spLocks noGrp="1"/>
          </p:cNvSpPr>
          <p:nvPr>
            <p:ph type="title"/>
          </p:nvPr>
        </p:nvSpPr>
        <p:spPr/>
        <p:txBody>
          <a:bodyPr/>
          <a:lstStyle/>
          <a:p>
            <a:r>
              <a:rPr lang="en-US" dirty="0"/>
              <a:t>An Example Layered Structure</a:t>
            </a:r>
          </a:p>
        </p:txBody>
      </p:sp>
      <p:sp>
        <p:nvSpPr>
          <p:cNvPr id="4" name="Footer Placeholder 3">
            <a:extLst>
              <a:ext uri="{FF2B5EF4-FFF2-40B4-BE49-F238E27FC236}">
                <a16:creationId xmlns:a16="http://schemas.microsoft.com/office/drawing/2014/main" id="{0ED4257E-33FF-F44C-8317-165B283233D4}"/>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3" name="Picture 2">
            <a:extLst>
              <a:ext uri="{FF2B5EF4-FFF2-40B4-BE49-F238E27FC236}">
                <a16:creationId xmlns:a16="http://schemas.microsoft.com/office/drawing/2014/main" id="{3558A251-7308-2045-A228-31D36FBEEFA9}"/>
              </a:ext>
            </a:extLst>
          </p:cNvPr>
          <p:cNvPicPr>
            <a:picLocks noChangeAspect="1"/>
          </p:cNvPicPr>
          <p:nvPr/>
        </p:nvPicPr>
        <p:blipFill>
          <a:blip r:embed="rId2"/>
          <a:stretch>
            <a:fillRect/>
          </a:stretch>
        </p:blipFill>
        <p:spPr>
          <a:xfrm>
            <a:off x="1790700" y="848320"/>
            <a:ext cx="5562600" cy="5461000"/>
          </a:xfrm>
          <a:prstGeom prst="rect">
            <a:avLst/>
          </a:prstGeom>
        </p:spPr>
      </p:pic>
    </p:spTree>
    <p:extLst>
      <p:ext uri="{BB962C8B-B14F-4D97-AF65-F5344CB8AC3E}">
        <p14:creationId xmlns:p14="http://schemas.microsoft.com/office/powerpoint/2010/main" val="22617906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Useful Module Structures</a:t>
            </a:r>
          </a:p>
        </p:txBody>
      </p:sp>
      <p:sp>
        <p:nvSpPr>
          <p:cNvPr id="3" name="Content Placeholder 2"/>
          <p:cNvSpPr>
            <a:spLocks noGrp="1"/>
          </p:cNvSpPr>
          <p:nvPr>
            <p:ph idx="1"/>
          </p:nvPr>
        </p:nvSpPr>
        <p:spPr/>
        <p:txBody>
          <a:bodyPr>
            <a:normAutofit fontScale="85000" lnSpcReduction="20000"/>
          </a:bodyPr>
          <a:lstStyle/>
          <a:p>
            <a:pPr marL="0" indent="0">
              <a:buNone/>
            </a:pPr>
            <a:r>
              <a:rPr lang="en-US" i="1" dirty="0"/>
              <a:t>Class (or generalization) structure</a:t>
            </a:r>
          </a:p>
          <a:p>
            <a:r>
              <a:rPr lang="en-US" dirty="0"/>
              <a:t>The module units in this structure are called </a:t>
            </a:r>
            <a:r>
              <a:rPr lang="en-US" i="1" dirty="0"/>
              <a:t>classes</a:t>
            </a:r>
            <a:r>
              <a:rPr lang="en-US" dirty="0"/>
              <a:t>.</a:t>
            </a:r>
          </a:p>
          <a:p>
            <a:r>
              <a:rPr lang="en-US" dirty="0"/>
              <a:t>The relation is </a:t>
            </a:r>
            <a:r>
              <a:rPr lang="en-US" i="1" dirty="0"/>
              <a:t>inherits from </a:t>
            </a:r>
            <a:r>
              <a:rPr lang="en-US" dirty="0"/>
              <a:t>or </a:t>
            </a:r>
            <a:r>
              <a:rPr lang="en-US" i="1" dirty="0"/>
              <a:t>is an instance of</a:t>
            </a:r>
            <a:r>
              <a:rPr lang="en-US" dirty="0"/>
              <a:t>. </a:t>
            </a:r>
          </a:p>
          <a:p>
            <a:r>
              <a:rPr lang="en-US" dirty="0"/>
              <a:t>This view supports reasoning about collections of similar behavior or capability</a:t>
            </a:r>
          </a:p>
          <a:p>
            <a:pPr lvl="1"/>
            <a:r>
              <a:rPr lang="en-US" dirty="0"/>
              <a:t>e.g., the classes that other classes inherit from and parameterized differences</a:t>
            </a:r>
          </a:p>
          <a:p>
            <a:r>
              <a:rPr lang="en-US" dirty="0"/>
              <a:t>The class structure allows one to reason about reuse and the incremental addition of functionality. </a:t>
            </a:r>
          </a:p>
          <a:p>
            <a:r>
              <a:rPr lang="en-US" dirty="0"/>
              <a:t>If any documentation exists for a project that has followed an object-oriented analysis and design process, it is typically this structure.</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8214666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Useful Module Structures</a:t>
            </a:r>
          </a:p>
        </p:txBody>
      </p:sp>
      <p:sp>
        <p:nvSpPr>
          <p:cNvPr id="3" name="Content Placeholder 2"/>
          <p:cNvSpPr>
            <a:spLocks noGrp="1"/>
          </p:cNvSpPr>
          <p:nvPr>
            <p:ph idx="1"/>
          </p:nvPr>
        </p:nvSpPr>
        <p:spPr/>
        <p:txBody>
          <a:bodyPr>
            <a:normAutofit/>
          </a:bodyPr>
          <a:lstStyle/>
          <a:p>
            <a:pPr marL="0" indent="0">
              <a:buNone/>
            </a:pPr>
            <a:r>
              <a:rPr lang="en-US" i="1" dirty="0"/>
              <a:t>Data model </a:t>
            </a:r>
          </a:p>
          <a:p>
            <a:r>
              <a:rPr lang="en-US" dirty="0"/>
              <a:t>The data model describes the static information structure in terms of data entities and their relationships. </a:t>
            </a:r>
          </a:p>
          <a:p>
            <a:pPr lvl="1"/>
            <a:r>
              <a:rPr lang="en-US" dirty="0"/>
              <a:t>For example, in a banking system, entities will typically include Account, Customer, and Loan.</a:t>
            </a:r>
          </a:p>
          <a:p>
            <a:pPr lvl="1"/>
            <a:r>
              <a:rPr lang="en-US" dirty="0"/>
              <a:t>Account has several attributes, such as account number, type (savings or checking), status, and current balance.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8214666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516FF-DB26-0C46-AF31-F0E73FB0157B}"/>
              </a:ext>
            </a:extLst>
          </p:cNvPr>
          <p:cNvSpPr>
            <a:spLocks noGrp="1"/>
          </p:cNvSpPr>
          <p:nvPr>
            <p:ph type="title"/>
          </p:nvPr>
        </p:nvSpPr>
        <p:spPr/>
        <p:txBody>
          <a:bodyPr/>
          <a:lstStyle/>
          <a:p>
            <a:r>
              <a:rPr lang="en-US" dirty="0"/>
              <a:t>An Example Data Model</a:t>
            </a:r>
          </a:p>
        </p:txBody>
      </p:sp>
      <p:sp>
        <p:nvSpPr>
          <p:cNvPr id="4" name="Footer Placeholder 3">
            <a:extLst>
              <a:ext uri="{FF2B5EF4-FFF2-40B4-BE49-F238E27FC236}">
                <a16:creationId xmlns:a16="http://schemas.microsoft.com/office/drawing/2014/main" id="{0ED4257E-33FF-F44C-8317-165B283233D4}"/>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5" name="Picture 4">
            <a:extLst>
              <a:ext uri="{FF2B5EF4-FFF2-40B4-BE49-F238E27FC236}">
                <a16:creationId xmlns:a16="http://schemas.microsoft.com/office/drawing/2014/main" id="{7CC1CEF4-28CA-764A-8A01-3526010E98C0}"/>
              </a:ext>
            </a:extLst>
          </p:cNvPr>
          <p:cNvPicPr>
            <a:picLocks noChangeAspect="1"/>
          </p:cNvPicPr>
          <p:nvPr/>
        </p:nvPicPr>
        <p:blipFill>
          <a:blip r:embed="rId2"/>
          <a:stretch>
            <a:fillRect/>
          </a:stretch>
        </p:blipFill>
        <p:spPr>
          <a:xfrm>
            <a:off x="0" y="1794969"/>
            <a:ext cx="9144000" cy="4154311"/>
          </a:xfrm>
          <a:prstGeom prst="rect">
            <a:avLst/>
          </a:prstGeom>
        </p:spPr>
      </p:pic>
    </p:spTree>
    <p:extLst>
      <p:ext uri="{BB962C8B-B14F-4D97-AF65-F5344CB8AC3E}">
        <p14:creationId xmlns:p14="http://schemas.microsoft.com/office/powerpoint/2010/main" val="7106538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Useful C&amp;C Structures</a:t>
            </a:r>
          </a:p>
        </p:txBody>
      </p:sp>
      <p:sp>
        <p:nvSpPr>
          <p:cNvPr id="3" name="Content Placeholder 2"/>
          <p:cNvSpPr>
            <a:spLocks noGrp="1"/>
          </p:cNvSpPr>
          <p:nvPr>
            <p:ph idx="1"/>
          </p:nvPr>
        </p:nvSpPr>
        <p:spPr>
          <a:xfrm>
            <a:off x="457200" y="1268760"/>
            <a:ext cx="8363272" cy="5112568"/>
          </a:xfrm>
        </p:spPr>
        <p:txBody>
          <a:bodyPr>
            <a:normAutofit fontScale="62500" lnSpcReduction="20000"/>
          </a:bodyPr>
          <a:lstStyle/>
          <a:p>
            <a:r>
              <a:rPr lang="en-US" sz="3800" dirty="0"/>
              <a:t>The relation in all component-and-connector structures is attachment, showing how the components and the connectors are hooked together. </a:t>
            </a:r>
          </a:p>
          <a:p>
            <a:r>
              <a:rPr lang="en-US" sz="3800" dirty="0"/>
              <a:t>The connectors can be familiar constructs such as “invokes.” </a:t>
            </a:r>
          </a:p>
          <a:p>
            <a:r>
              <a:rPr lang="en-US" sz="3800" dirty="0"/>
              <a:t>Useful C&amp;C structures include:</a:t>
            </a:r>
          </a:p>
          <a:p>
            <a:pPr lvl="1"/>
            <a:r>
              <a:rPr lang="en-US" sz="3200" dirty="0"/>
              <a:t>Service structure</a:t>
            </a:r>
          </a:p>
          <a:p>
            <a:pPr lvl="2"/>
            <a:r>
              <a:rPr lang="en-US" sz="2900" dirty="0"/>
              <a:t>The units are services that interoperate with each other by service coordination mechanisms such as SOAP.</a:t>
            </a:r>
          </a:p>
          <a:p>
            <a:pPr lvl="2"/>
            <a:r>
              <a:rPr lang="en-US" sz="2900" dirty="0"/>
              <a:t>The service structure helps to engineer a system composed of components that may have been developed anonymously and independently of each other.</a:t>
            </a:r>
          </a:p>
          <a:p>
            <a:pPr lvl="1"/>
            <a:r>
              <a:rPr lang="en-US" sz="3200" dirty="0"/>
              <a:t>Concurrency structure</a:t>
            </a:r>
          </a:p>
          <a:p>
            <a:pPr lvl="2"/>
            <a:r>
              <a:rPr lang="en-US" sz="2900" dirty="0"/>
              <a:t>This structure helps determine opportunities for parallelism and the locations where resource contention may occur. </a:t>
            </a:r>
          </a:p>
          <a:p>
            <a:pPr lvl="2"/>
            <a:r>
              <a:rPr lang="en-US" sz="2900" dirty="0"/>
              <a:t>The units are components</a:t>
            </a:r>
          </a:p>
          <a:p>
            <a:pPr lvl="2"/>
            <a:r>
              <a:rPr lang="en-US" sz="2900" dirty="0"/>
              <a:t>The connectors are their communication mechanisms. </a:t>
            </a:r>
          </a:p>
          <a:p>
            <a:pPr lvl="2"/>
            <a:r>
              <a:rPr lang="en-US" sz="2900" dirty="0"/>
              <a:t>The components are arranged into logical threads.</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2799182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Software Architecture?</a:t>
            </a:r>
          </a:p>
        </p:txBody>
      </p:sp>
      <p:sp>
        <p:nvSpPr>
          <p:cNvPr id="3" name="Content Placeholder 2"/>
          <p:cNvSpPr>
            <a:spLocks noGrp="1"/>
          </p:cNvSpPr>
          <p:nvPr>
            <p:ph idx="1"/>
          </p:nvPr>
        </p:nvSpPr>
        <p:spPr/>
        <p:txBody>
          <a:bodyPr>
            <a:normAutofit/>
          </a:bodyPr>
          <a:lstStyle/>
          <a:p>
            <a:endParaRPr lang="en-US" i="1" dirty="0"/>
          </a:p>
          <a:p>
            <a:endParaRPr lang="en-US" i="1" dirty="0"/>
          </a:p>
          <a:p>
            <a:pPr marL="0" indent="0">
              <a:buNone/>
            </a:pPr>
            <a:r>
              <a:rPr lang="en-US" i="1" dirty="0"/>
              <a:t>The software architecture of a system is the set of structures needed to reason about the system, which comprise software elements, relations among them, and properties of both.</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8530415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Some Useful Allocation Structures</a:t>
            </a:r>
          </a:p>
        </p:txBody>
      </p:sp>
      <p:sp>
        <p:nvSpPr>
          <p:cNvPr id="3" name="Content Placeholder 2"/>
          <p:cNvSpPr>
            <a:spLocks noGrp="1"/>
          </p:cNvSpPr>
          <p:nvPr>
            <p:ph idx="1"/>
          </p:nvPr>
        </p:nvSpPr>
        <p:spPr/>
        <p:txBody>
          <a:bodyPr>
            <a:normAutofit fontScale="77500" lnSpcReduction="20000"/>
          </a:bodyPr>
          <a:lstStyle/>
          <a:p>
            <a:pPr marL="0" indent="0">
              <a:buNone/>
            </a:pPr>
            <a:r>
              <a:rPr lang="en-US" i="1" dirty="0"/>
              <a:t>Deployment structure</a:t>
            </a:r>
          </a:p>
          <a:p>
            <a:r>
              <a:rPr lang="en-US" dirty="0"/>
              <a:t>The deployment structure shows how software is assigned to hardware processing and communication elements. </a:t>
            </a:r>
          </a:p>
          <a:p>
            <a:r>
              <a:rPr lang="en-US" dirty="0"/>
              <a:t>The elements are software elements (usually a process from a C&amp;C view), hardware entities (processors), and communication pathways. </a:t>
            </a:r>
          </a:p>
          <a:p>
            <a:r>
              <a:rPr lang="en-US" dirty="0"/>
              <a:t>Relations are allocated-to, showing on which physical units the software elements reside, and migrates-to if the allocation is dynamic. </a:t>
            </a:r>
          </a:p>
          <a:p>
            <a:r>
              <a:rPr lang="en-US" dirty="0"/>
              <a:t>This structure can be used to reason about performance, data integrity, security, and availability. </a:t>
            </a:r>
          </a:p>
          <a:p>
            <a:r>
              <a:rPr lang="en-US" dirty="0"/>
              <a:t>It is of particular interest in distributed and parallel systems.</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1594818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516FF-DB26-0C46-AF31-F0E73FB0157B}"/>
              </a:ext>
            </a:extLst>
          </p:cNvPr>
          <p:cNvSpPr>
            <a:spLocks noGrp="1"/>
          </p:cNvSpPr>
          <p:nvPr>
            <p:ph type="title"/>
          </p:nvPr>
        </p:nvSpPr>
        <p:spPr/>
        <p:txBody>
          <a:bodyPr>
            <a:normAutofit fontScale="90000"/>
          </a:bodyPr>
          <a:lstStyle/>
          <a:p>
            <a:r>
              <a:rPr lang="en-US" dirty="0"/>
              <a:t>An Example Deployment Structure</a:t>
            </a:r>
          </a:p>
        </p:txBody>
      </p:sp>
      <p:sp>
        <p:nvSpPr>
          <p:cNvPr id="4" name="Footer Placeholder 3">
            <a:extLst>
              <a:ext uri="{FF2B5EF4-FFF2-40B4-BE49-F238E27FC236}">
                <a16:creationId xmlns:a16="http://schemas.microsoft.com/office/drawing/2014/main" id="{0ED4257E-33FF-F44C-8317-165B283233D4}"/>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3" name="Picture 2">
            <a:extLst>
              <a:ext uri="{FF2B5EF4-FFF2-40B4-BE49-F238E27FC236}">
                <a16:creationId xmlns:a16="http://schemas.microsoft.com/office/drawing/2014/main" id="{4A4F01F6-4B7E-504F-AF1B-01D8098E2FBB}"/>
              </a:ext>
            </a:extLst>
          </p:cNvPr>
          <p:cNvPicPr>
            <a:picLocks noChangeAspect="1"/>
          </p:cNvPicPr>
          <p:nvPr/>
        </p:nvPicPr>
        <p:blipFill>
          <a:blip r:embed="rId2"/>
          <a:stretch>
            <a:fillRect/>
          </a:stretch>
        </p:blipFill>
        <p:spPr>
          <a:xfrm>
            <a:off x="628650" y="1343496"/>
            <a:ext cx="7886700" cy="4749800"/>
          </a:xfrm>
          <a:prstGeom prst="rect">
            <a:avLst/>
          </a:prstGeom>
        </p:spPr>
      </p:pic>
    </p:spTree>
    <p:extLst>
      <p:ext uri="{BB962C8B-B14F-4D97-AF65-F5344CB8AC3E}">
        <p14:creationId xmlns:p14="http://schemas.microsoft.com/office/powerpoint/2010/main" val="35538773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Some Useful Allocation Structures</a:t>
            </a:r>
          </a:p>
        </p:txBody>
      </p:sp>
      <p:sp>
        <p:nvSpPr>
          <p:cNvPr id="3" name="Content Placeholder 2"/>
          <p:cNvSpPr>
            <a:spLocks noGrp="1"/>
          </p:cNvSpPr>
          <p:nvPr>
            <p:ph idx="1"/>
          </p:nvPr>
        </p:nvSpPr>
        <p:spPr/>
        <p:txBody>
          <a:bodyPr>
            <a:normAutofit fontScale="62500" lnSpcReduction="20000"/>
          </a:bodyPr>
          <a:lstStyle/>
          <a:p>
            <a:pPr marL="0" indent="0">
              <a:buNone/>
            </a:pPr>
            <a:r>
              <a:rPr lang="en-US" i="1" dirty="0"/>
              <a:t>Implementation structure </a:t>
            </a:r>
          </a:p>
          <a:p>
            <a:r>
              <a:rPr lang="en-US" dirty="0"/>
              <a:t>This structure shows how software elements (usually modules) are mapped to the file structure(s) in the system’s development, integration, or configuration control environments. </a:t>
            </a:r>
          </a:p>
          <a:p>
            <a:r>
              <a:rPr lang="en-US" dirty="0"/>
              <a:t>This is critical for the management of development activities and build processes. </a:t>
            </a:r>
          </a:p>
          <a:p>
            <a:pPr marL="0" indent="0">
              <a:buNone/>
            </a:pPr>
            <a:r>
              <a:rPr lang="en-US" i="1" dirty="0"/>
              <a:t>Work assignment structure</a:t>
            </a:r>
          </a:p>
          <a:p>
            <a:r>
              <a:rPr lang="en-US" dirty="0"/>
              <a:t>This structure assigns responsibility for implementing and integrating the modules to the teams who will carry it out. </a:t>
            </a:r>
          </a:p>
          <a:p>
            <a:r>
              <a:rPr lang="en-US" dirty="0"/>
              <a:t>Having a work assignment structure be part of the architecture makes it clear that the decision about who does the work has architectural as well as management implications. </a:t>
            </a:r>
          </a:p>
          <a:p>
            <a:r>
              <a:rPr lang="en-US" dirty="0"/>
              <a:t>The architect will know the expertise required on each team. </a:t>
            </a:r>
          </a:p>
          <a:p>
            <a:r>
              <a:rPr lang="en-US" dirty="0"/>
              <a:t>This structure will also determine the major communication pathways among the teams: regular teleconferences, wikis, email lists, and so forth.</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5511832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Relating Structures to Each Other</a:t>
            </a:r>
          </a:p>
        </p:txBody>
      </p:sp>
      <p:sp>
        <p:nvSpPr>
          <p:cNvPr id="3" name="Content Placeholder 2"/>
          <p:cNvSpPr>
            <a:spLocks noGrp="1"/>
          </p:cNvSpPr>
          <p:nvPr>
            <p:ph idx="1"/>
          </p:nvPr>
        </p:nvSpPr>
        <p:spPr/>
        <p:txBody>
          <a:bodyPr>
            <a:normAutofit/>
          </a:bodyPr>
          <a:lstStyle/>
          <a:p>
            <a:r>
              <a:rPr lang="en-US" dirty="0"/>
              <a:t>Elements of one structure will be related to elements of other structures, and we need to reason about these relations. </a:t>
            </a:r>
          </a:p>
          <a:p>
            <a:pPr lvl="1"/>
            <a:r>
              <a:rPr lang="en-US" dirty="0"/>
              <a:t>A module in a decomposition structure may be manifested as one, part of one, or several components in one of the component-and-connector structures. </a:t>
            </a:r>
          </a:p>
          <a:p>
            <a:r>
              <a:rPr lang="en-US" dirty="0"/>
              <a:t>In general, mappings between structures are many to many.</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0302128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516FF-DB26-0C46-AF31-F0E73FB0157B}"/>
              </a:ext>
            </a:extLst>
          </p:cNvPr>
          <p:cNvSpPr>
            <a:spLocks noGrp="1"/>
          </p:cNvSpPr>
          <p:nvPr>
            <p:ph type="title"/>
          </p:nvPr>
        </p:nvSpPr>
        <p:spPr/>
        <p:txBody>
          <a:bodyPr>
            <a:normAutofit fontScale="90000"/>
          </a:bodyPr>
          <a:lstStyle/>
          <a:p>
            <a:r>
              <a:rPr lang="en-US" dirty="0"/>
              <a:t>Two Views of a Client-Server System</a:t>
            </a:r>
          </a:p>
        </p:txBody>
      </p:sp>
      <p:sp>
        <p:nvSpPr>
          <p:cNvPr id="4" name="Footer Placeholder 3">
            <a:extLst>
              <a:ext uri="{FF2B5EF4-FFF2-40B4-BE49-F238E27FC236}">
                <a16:creationId xmlns:a16="http://schemas.microsoft.com/office/drawing/2014/main" id="{0ED4257E-33FF-F44C-8317-165B283233D4}"/>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5" name="Picture 4">
            <a:extLst>
              <a:ext uri="{FF2B5EF4-FFF2-40B4-BE49-F238E27FC236}">
                <a16:creationId xmlns:a16="http://schemas.microsoft.com/office/drawing/2014/main" id="{376AE9D7-957B-BC48-8B45-93FD82909AD1}"/>
              </a:ext>
            </a:extLst>
          </p:cNvPr>
          <p:cNvPicPr>
            <a:picLocks noChangeAspect="1"/>
          </p:cNvPicPr>
          <p:nvPr/>
        </p:nvPicPr>
        <p:blipFill>
          <a:blip r:embed="rId2"/>
          <a:stretch>
            <a:fillRect/>
          </a:stretch>
        </p:blipFill>
        <p:spPr>
          <a:xfrm>
            <a:off x="704850" y="1932893"/>
            <a:ext cx="7734300" cy="3543300"/>
          </a:xfrm>
          <a:prstGeom prst="rect">
            <a:avLst/>
          </a:prstGeom>
        </p:spPr>
      </p:pic>
    </p:spTree>
    <p:extLst>
      <p:ext uri="{BB962C8B-B14F-4D97-AF65-F5344CB8AC3E}">
        <p14:creationId xmlns:p14="http://schemas.microsoft.com/office/powerpoint/2010/main" val="24118749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Architectural Patterns</a:t>
            </a:r>
          </a:p>
        </p:txBody>
      </p:sp>
      <p:sp>
        <p:nvSpPr>
          <p:cNvPr id="3" name="Content Placeholder 2"/>
          <p:cNvSpPr>
            <a:spLocks noGrp="1"/>
          </p:cNvSpPr>
          <p:nvPr>
            <p:ph idx="1"/>
          </p:nvPr>
        </p:nvSpPr>
        <p:spPr/>
        <p:txBody>
          <a:bodyPr>
            <a:normAutofit fontScale="77500" lnSpcReduction="20000"/>
          </a:bodyPr>
          <a:lstStyle/>
          <a:p>
            <a:r>
              <a:rPr lang="en-US" dirty="0"/>
              <a:t>Architectural elements can be composed in ways that solve particular problems. </a:t>
            </a:r>
          </a:p>
          <a:p>
            <a:pPr lvl="1"/>
            <a:r>
              <a:rPr lang="en-US" dirty="0"/>
              <a:t>The compositions have been found useful over time, and over many different domains</a:t>
            </a:r>
          </a:p>
          <a:p>
            <a:pPr lvl="1"/>
            <a:r>
              <a:rPr lang="en-US" dirty="0"/>
              <a:t>They have been documented and disseminated. </a:t>
            </a:r>
          </a:p>
          <a:p>
            <a:pPr lvl="1"/>
            <a:r>
              <a:rPr lang="en-US" dirty="0"/>
              <a:t>These compositions of architectural elements, called architectural patterns.</a:t>
            </a:r>
          </a:p>
          <a:p>
            <a:pPr lvl="1"/>
            <a:r>
              <a:rPr lang="en-US" dirty="0"/>
              <a:t>Patterns provide packaged strategies for solving some of the problems facing a system.</a:t>
            </a:r>
          </a:p>
          <a:p>
            <a:r>
              <a:rPr lang="en-US" dirty="0"/>
              <a:t>An architectural pattern delineates the element types and their forms of interaction used in solving the problem.</a:t>
            </a:r>
          </a:p>
          <a:p>
            <a:endParaRPr lang="en-US" dirty="0"/>
          </a:p>
          <a:p>
            <a:r>
              <a:rPr lang="en-US" dirty="0"/>
              <a:t>We will be visiting many patterns throughout this course.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8367719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What Makes a “Good” Architecture?</a:t>
            </a:r>
          </a:p>
        </p:txBody>
      </p:sp>
      <p:sp>
        <p:nvSpPr>
          <p:cNvPr id="3" name="Content Placeholder 2"/>
          <p:cNvSpPr>
            <a:spLocks noGrp="1"/>
          </p:cNvSpPr>
          <p:nvPr>
            <p:ph idx="1"/>
          </p:nvPr>
        </p:nvSpPr>
        <p:spPr/>
        <p:txBody>
          <a:bodyPr>
            <a:normAutofit/>
          </a:bodyPr>
          <a:lstStyle/>
          <a:p>
            <a:r>
              <a:rPr lang="en-US" dirty="0"/>
              <a:t>There is no such thing as an inherently good or bad architecture. </a:t>
            </a:r>
          </a:p>
          <a:p>
            <a:r>
              <a:rPr lang="en-US" dirty="0"/>
              <a:t>Architectures are either more or less fit for some purpose</a:t>
            </a:r>
          </a:p>
          <a:p>
            <a:r>
              <a:rPr lang="en-US" dirty="0"/>
              <a:t>Architectures can be evaluated but only in the context of specific stated goals.</a:t>
            </a:r>
          </a:p>
          <a:p>
            <a:endParaRPr lang="en-US" dirty="0"/>
          </a:p>
          <a:p>
            <a:r>
              <a:rPr lang="en-US" dirty="0"/>
              <a:t>There are, however, good rules of thumb.</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5344188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 “Rules of Thumb”</a:t>
            </a:r>
          </a:p>
        </p:txBody>
      </p:sp>
      <p:sp>
        <p:nvSpPr>
          <p:cNvPr id="3" name="Content Placeholder 2"/>
          <p:cNvSpPr>
            <a:spLocks noGrp="1"/>
          </p:cNvSpPr>
          <p:nvPr>
            <p:ph idx="1"/>
          </p:nvPr>
        </p:nvSpPr>
        <p:spPr>
          <a:xfrm>
            <a:off x="457200" y="1268760"/>
            <a:ext cx="8229600" cy="5112568"/>
          </a:xfrm>
        </p:spPr>
        <p:txBody>
          <a:bodyPr>
            <a:normAutofit lnSpcReduction="10000"/>
          </a:bodyPr>
          <a:lstStyle/>
          <a:p>
            <a:r>
              <a:rPr lang="en-US" sz="2000" dirty="0"/>
              <a:t>The architecture should be the product of a single architect or a small group of architects with an identified technical leader. </a:t>
            </a:r>
          </a:p>
          <a:p>
            <a:pPr lvl="1"/>
            <a:r>
              <a:rPr lang="en-US" sz="1600" dirty="0"/>
              <a:t>This approach gives the architecture its conceptual integrity and technical consistency. </a:t>
            </a:r>
          </a:p>
          <a:p>
            <a:pPr lvl="1"/>
            <a:r>
              <a:rPr lang="en-US" sz="1600" dirty="0"/>
              <a:t>This recommendation holds for Agile and open source projects as well as “traditional” ones. </a:t>
            </a:r>
          </a:p>
          <a:p>
            <a:pPr lvl="1"/>
            <a:r>
              <a:rPr lang="en-US" sz="1600" dirty="0"/>
              <a:t>There should be a strong connection between the architect(s) and the development team.</a:t>
            </a:r>
          </a:p>
          <a:p>
            <a:r>
              <a:rPr lang="en-US" sz="2000" dirty="0"/>
              <a:t>The architect (or architecture team) should base the architecture on a prioritized list of well-specified quality attribute requirements. </a:t>
            </a:r>
          </a:p>
          <a:p>
            <a:r>
              <a:rPr lang="en-US" sz="2000" dirty="0"/>
              <a:t>The architecture should be documented using views. The views should address the concerns of the most important stakeholders in support of the project timeline. </a:t>
            </a:r>
          </a:p>
          <a:p>
            <a:r>
              <a:rPr lang="en-US" sz="2000" dirty="0"/>
              <a:t>The architecture should be evaluated for its ability to deliver the system’s important quality attributes. </a:t>
            </a:r>
          </a:p>
          <a:p>
            <a:pPr lvl="1"/>
            <a:r>
              <a:rPr lang="en-US" sz="1600" dirty="0"/>
              <a:t>This should occur early in the life cycle and repeated as appropriate.</a:t>
            </a:r>
          </a:p>
          <a:p>
            <a:r>
              <a:rPr lang="en-US" sz="2000" dirty="0"/>
              <a:t>The architecture should lend itself to incremental implementation.</a:t>
            </a:r>
          </a:p>
          <a:p>
            <a:pPr lvl="1"/>
            <a:r>
              <a:rPr lang="en-US" sz="1600" dirty="0"/>
              <a:t>Create a “skeletal” system in which the communication paths are exercised but which at first has minimal functionality.</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5137749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Structural “Rules of Thumb”</a:t>
            </a:r>
          </a:p>
        </p:txBody>
      </p:sp>
      <p:sp>
        <p:nvSpPr>
          <p:cNvPr id="3" name="Content Placeholder 2"/>
          <p:cNvSpPr>
            <a:spLocks noGrp="1"/>
          </p:cNvSpPr>
          <p:nvPr>
            <p:ph idx="1"/>
          </p:nvPr>
        </p:nvSpPr>
        <p:spPr/>
        <p:txBody>
          <a:bodyPr>
            <a:normAutofit fontScale="62500" lnSpcReduction="20000"/>
          </a:bodyPr>
          <a:lstStyle/>
          <a:p>
            <a:r>
              <a:rPr lang="en-US" dirty="0"/>
              <a:t>The architecture should feature well-defined modules whose functional responsibilities are assigned on the principles of information hiding and separation of concerns. </a:t>
            </a:r>
          </a:p>
          <a:p>
            <a:pPr lvl="1"/>
            <a:r>
              <a:rPr lang="en-US" dirty="0"/>
              <a:t>The information-hiding modules should encapsulate things likely to change</a:t>
            </a:r>
          </a:p>
          <a:p>
            <a:pPr lvl="1"/>
            <a:r>
              <a:rPr lang="en-US" dirty="0"/>
              <a:t>Each module should have a well-defined interface that encapsulates or “hides” the changeable aspects from other software </a:t>
            </a:r>
          </a:p>
          <a:p>
            <a:r>
              <a:rPr lang="en-US" dirty="0"/>
              <a:t>Unless your requirements are unprecedented your quality attributes should be achieved using well-known architectural patterns and tactics specific to each attribute.</a:t>
            </a:r>
          </a:p>
          <a:p>
            <a:r>
              <a:rPr lang="en-US" dirty="0"/>
              <a:t>The architecture should never depend on a particular version of a commercial product or tool. If it must, it should be structured so that changing to a different version is straightforward and inexpensive.</a:t>
            </a:r>
          </a:p>
          <a:p>
            <a:r>
              <a:rPr lang="en-US" dirty="0"/>
              <a:t>Modules that produce data should be separate from modules that consume data. </a:t>
            </a:r>
          </a:p>
          <a:p>
            <a:pPr lvl="1"/>
            <a:r>
              <a:rPr lang="en-US" dirty="0"/>
              <a:t>This tends to increase modifiability </a:t>
            </a:r>
          </a:p>
          <a:p>
            <a:pPr lvl="1"/>
            <a:r>
              <a:rPr lang="en-US" dirty="0"/>
              <a:t>Changes are frequently confined to either the production or the consumption side of data.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97907974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Structural “Rules of Thumb”</a:t>
            </a:r>
          </a:p>
        </p:txBody>
      </p:sp>
      <p:sp>
        <p:nvSpPr>
          <p:cNvPr id="3" name="Content Placeholder 2"/>
          <p:cNvSpPr>
            <a:spLocks noGrp="1"/>
          </p:cNvSpPr>
          <p:nvPr>
            <p:ph idx="1"/>
          </p:nvPr>
        </p:nvSpPr>
        <p:spPr/>
        <p:txBody>
          <a:bodyPr>
            <a:normAutofit fontScale="77500" lnSpcReduction="20000"/>
          </a:bodyPr>
          <a:lstStyle/>
          <a:p>
            <a:r>
              <a:rPr lang="en-US" dirty="0"/>
              <a:t>Don’t expect a one-to-one correspondence between modules and components. </a:t>
            </a:r>
          </a:p>
          <a:p>
            <a:r>
              <a:rPr lang="en-US" dirty="0"/>
              <a:t>Every process should be written so that its assignment to a specific processor can be easily changed, perhaps even at runtime.</a:t>
            </a:r>
          </a:p>
          <a:p>
            <a:r>
              <a:rPr lang="en-US" dirty="0"/>
              <a:t>The architecture should feature a small number of ways for components to interact. </a:t>
            </a:r>
          </a:p>
          <a:p>
            <a:pPr lvl="1"/>
            <a:r>
              <a:rPr lang="en-US" dirty="0"/>
              <a:t>The system should do the same things in the same way throughout. </a:t>
            </a:r>
          </a:p>
          <a:p>
            <a:pPr lvl="1"/>
            <a:r>
              <a:rPr lang="en-US" dirty="0"/>
              <a:t>This will aid in understandability, reduce development time, increase reliability, and enhance modifiability.</a:t>
            </a:r>
          </a:p>
          <a:p>
            <a:r>
              <a:rPr lang="en-US" dirty="0"/>
              <a:t>The architecture should contain a specific (and small) set of resource contention areas, the resolution of which is clearly specified and maintained. </a:t>
            </a:r>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8020482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Definition</a:t>
            </a:r>
          </a:p>
        </p:txBody>
      </p:sp>
      <p:sp>
        <p:nvSpPr>
          <p:cNvPr id="3" name="Content Placeholder 2"/>
          <p:cNvSpPr>
            <a:spLocks noGrp="1"/>
          </p:cNvSpPr>
          <p:nvPr>
            <p:ph idx="1"/>
          </p:nvPr>
        </p:nvSpPr>
        <p:spPr/>
        <p:txBody>
          <a:bodyPr>
            <a:normAutofit fontScale="92500" lnSpcReduction="20000"/>
          </a:bodyPr>
          <a:lstStyle/>
          <a:p>
            <a:r>
              <a:rPr lang="en-US" dirty="0"/>
              <a:t>This definition stands in contrast to other definitions that talk about the system’s “early” or “major” design decisions. </a:t>
            </a:r>
          </a:p>
          <a:p>
            <a:pPr lvl="1"/>
            <a:r>
              <a:rPr lang="en-US" dirty="0"/>
              <a:t>Many architectural decisions are made early, but not all are.</a:t>
            </a:r>
          </a:p>
          <a:p>
            <a:pPr lvl="1"/>
            <a:r>
              <a:rPr lang="en-US" dirty="0"/>
              <a:t>Many decisions are made early that are not architectural.</a:t>
            </a:r>
          </a:p>
          <a:p>
            <a:pPr lvl="1"/>
            <a:r>
              <a:rPr lang="en-US" dirty="0"/>
              <a:t>It’s hard to look at a decision and tell whether or not it’s “major.”</a:t>
            </a:r>
          </a:p>
          <a:p>
            <a:r>
              <a:rPr lang="en-US" dirty="0"/>
              <a:t>Structures, on the other hand, are fairly easy to identify in software, and they form a powerful tool for system design.</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03734095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a:bodyPr>
          <a:lstStyle/>
          <a:p>
            <a:r>
              <a:rPr lang="en-US" sz="2400" dirty="0"/>
              <a:t>The software architecture of a system is the set of structures needed to reason about the system, which comprise software elements, relations among them, and properties of both.</a:t>
            </a:r>
          </a:p>
          <a:p>
            <a:r>
              <a:rPr lang="en-US" sz="2400" dirty="0"/>
              <a:t>A structure is a set of elements and the relations among them.</a:t>
            </a:r>
          </a:p>
          <a:p>
            <a:r>
              <a:rPr lang="en-US" sz="2400" dirty="0"/>
              <a:t>A view is a representation of a coherent set of architectural elements. A view is a representation of one or more structures.</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5455760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fontScale="92500"/>
          </a:bodyPr>
          <a:lstStyle/>
          <a:p>
            <a:r>
              <a:rPr lang="en-US" sz="2400" dirty="0"/>
              <a:t>There are three categories of structures:</a:t>
            </a:r>
          </a:p>
          <a:p>
            <a:pPr lvl="1"/>
            <a:r>
              <a:rPr lang="en-US" sz="1800" dirty="0"/>
              <a:t> Module structures show how a system is to be structured as a set of code or data units that have to be constructed or procured.</a:t>
            </a:r>
          </a:p>
          <a:p>
            <a:pPr lvl="1"/>
            <a:r>
              <a:rPr lang="en-US" sz="1800" dirty="0"/>
              <a:t>Component-and-connector structures show how the system is to be structured as a set of elements that have runtime behavior (components) and interactions (connectors).</a:t>
            </a:r>
          </a:p>
          <a:p>
            <a:pPr lvl="1"/>
            <a:r>
              <a:rPr lang="en-US" sz="1800" dirty="0"/>
              <a:t>Allocation structures show how the system will relate to </a:t>
            </a:r>
            <a:r>
              <a:rPr lang="en-US" sz="1800" dirty="0" err="1"/>
              <a:t>nonsoftware</a:t>
            </a:r>
            <a:r>
              <a:rPr lang="en-US" sz="1800" dirty="0"/>
              <a:t> structures in its environment (such as CPUs, file systems, networks, development teams, etc.).</a:t>
            </a:r>
          </a:p>
          <a:p>
            <a:r>
              <a:rPr lang="en-US" sz="2400" dirty="0"/>
              <a:t>Structures represent the primary engineering leverage points of an architecture.</a:t>
            </a:r>
          </a:p>
          <a:p>
            <a:r>
              <a:rPr lang="en-US" sz="2400" dirty="0"/>
              <a:t>Every system has a software architecture, but this architecture may be documented and disseminated, or it may not be.</a:t>
            </a:r>
          </a:p>
          <a:p>
            <a:r>
              <a:rPr lang="en-US" sz="2400" dirty="0"/>
              <a:t>There is no such thing as an inherently good or bad architecture. Architectures are either more or less fit for some purpose.</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6124412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Architecture Is a Set of Software Structures </a:t>
            </a:r>
          </a:p>
        </p:txBody>
      </p:sp>
      <p:sp>
        <p:nvSpPr>
          <p:cNvPr id="3" name="Content Placeholder 2"/>
          <p:cNvSpPr>
            <a:spLocks noGrp="1"/>
          </p:cNvSpPr>
          <p:nvPr>
            <p:ph idx="1"/>
          </p:nvPr>
        </p:nvSpPr>
        <p:spPr/>
        <p:txBody>
          <a:bodyPr>
            <a:normAutofit lnSpcReduction="10000"/>
          </a:bodyPr>
          <a:lstStyle/>
          <a:p>
            <a:r>
              <a:rPr lang="en-US" dirty="0"/>
              <a:t>A structure is a set of elements held together by a relation. </a:t>
            </a:r>
          </a:p>
          <a:p>
            <a:r>
              <a:rPr lang="en-US" dirty="0"/>
              <a:t>Software systems are composed of many structures, and no single structure holds claim to being the  architecture.</a:t>
            </a:r>
          </a:p>
          <a:p>
            <a:r>
              <a:rPr lang="en-US" dirty="0"/>
              <a:t>There are three important categories of architectural structures.</a:t>
            </a:r>
          </a:p>
          <a:p>
            <a:pPr marL="971550" lvl="1" indent="-514350">
              <a:buFont typeface="+mj-lt"/>
              <a:buAutoNum type="arabicPeriod"/>
            </a:pPr>
            <a:r>
              <a:rPr lang="en-US" dirty="0"/>
              <a:t>Module</a:t>
            </a:r>
          </a:p>
          <a:p>
            <a:pPr marL="971550" lvl="1" indent="-514350">
              <a:buFont typeface="+mj-lt"/>
              <a:buAutoNum type="arabicPeriod"/>
            </a:pPr>
            <a:r>
              <a:rPr lang="en-US" dirty="0"/>
              <a:t>Component and Connector</a:t>
            </a:r>
          </a:p>
          <a:p>
            <a:pPr marL="971550" lvl="1" indent="-514350">
              <a:buFont typeface="+mj-lt"/>
              <a:buAutoNum type="arabicPeriod"/>
            </a:pPr>
            <a:r>
              <a:rPr lang="en-US" dirty="0"/>
              <a:t>Allocation</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5026568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 Structures</a:t>
            </a:r>
          </a:p>
        </p:txBody>
      </p:sp>
      <p:sp>
        <p:nvSpPr>
          <p:cNvPr id="3" name="Content Placeholder 2"/>
          <p:cNvSpPr>
            <a:spLocks noGrp="1"/>
          </p:cNvSpPr>
          <p:nvPr>
            <p:ph idx="1"/>
          </p:nvPr>
        </p:nvSpPr>
        <p:spPr/>
        <p:txBody>
          <a:bodyPr>
            <a:normAutofit/>
          </a:bodyPr>
          <a:lstStyle/>
          <a:p>
            <a:r>
              <a:rPr lang="en-US" dirty="0"/>
              <a:t>Some structures partition systems into implementation units, which we call modules. </a:t>
            </a:r>
          </a:p>
          <a:p>
            <a:r>
              <a:rPr lang="en-US" dirty="0"/>
              <a:t>Modules are assigned specific computational responsibilities, and are the basis of work assignments for programming teams. </a:t>
            </a:r>
          </a:p>
          <a:p>
            <a:r>
              <a:rPr lang="en-US" dirty="0"/>
              <a:t>In large projects, these elements (modules) are subdivided for assignment to sub-teams.</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8593795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Component-and-connector Structures</a:t>
            </a:r>
          </a:p>
        </p:txBody>
      </p:sp>
      <p:sp>
        <p:nvSpPr>
          <p:cNvPr id="3" name="Content Placeholder 2"/>
          <p:cNvSpPr>
            <a:spLocks noGrp="1"/>
          </p:cNvSpPr>
          <p:nvPr>
            <p:ph idx="1"/>
          </p:nvPr>
        </p:nvSpPr>
        <p:spPr/>
        <p:txBody>
          <a:bodyPr>
            <a:normAutofit fontScale="85000" lnSpcReduction="20000"/>
          </a:bodyPr>
          <a:lstStyle/>
          <a:p>
            <a:r>
              <a:rPr lang="en-US" dirty="0"/>
              <a:t>Other structures focus on the way the elements interact with each other at runtime to carry out the system’s functions.</a:t>
            </a:r>
          </a:p>
          <a:p>
            <a:r>
              <a:rPr lang="en-US" dirty="0"/>
              <a:t>We call runtime structures </a:t>
            </a:r>
            <a:r>
              <a:rPr lang="en-US" i="1" dirty="0"/>
              <a:t>component-and-connector (C&amp;C) structures</a:t>
            </a:r>
            <a:r>
              <a:rPr lang="en-US" dirty="0"/>
              <a:t>.</a:t>
            </a:r>
          </a:p>
          <a:p>
            <a:r>
              <a:rPr lang="en-US" dirty="0"/>
              <a:t>In our use, a component is always a runtime entity.</a:t>
            </a:r>
          </a:p>
          <a:p>
            <a:pPr lvl="1"/>
            <a:r>
              <a:rPr lang="en-US" dirty="0"/>
              <a:t>Suppose the system is to be built as a set of services. </a:t>
            </a:r>
          </a:p>
          <a:p>
            <a:pPr lvl="1"/>
            <a:r>
              <a:rPr lang="en-US" dirty="0"/>
              <a:t>The services, the infrastructure they interact with, and the synchronization and interaction relations among them form another kind of structure often used to describe a system. </a:t>
            </a:r>
          </a:p>
          <a:p>
            <a:pPr lvl="1"/>
            <a:r>
              <a:rPr lang="en-US" dirty="0"/>
              <a:t>These services are made up of (compiled from) the programs in the various implementation units – modules.</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1217343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Allocation Structures</a:t>
            </a:r>
          </a:p>
        </p:txBody>
      </p:sp>
      <p:sp>
        <p:nvSpPr>
          <p:cNvPr id="3" name="Content Placeholder 2"/>
          <p:cNvSpPr>
            <a:spLocks noGrp="1"/>
          </p:cNvSpPr>
          <p:nvPr>
            <p:ph idx="1"/>
          </p:nvPr>
        </p:nvSpPr>
        <p:spPr/>
        <p:txBody>
          <a:bodyPr>
            <a:normAutofit fontScale="92500" lnSpcReduction="10000"/>
          </a:bodyPr>
          <a:lstStyle/>
          <a:p>
            <a:r>
              <a:rPr lang="en-US" dirty="0"/>
              <a:t>Allocation structures describe the mapping from software structures to the system’s environments</a:t>
            </a:r>
          </a:p>
          <a:p>
            <a:pPr lvl="1"/>
            <a:r>
              <a:rPr lang="en-US" dirty="0"/>
              <a:t>organizational</a:t>
            </a:r>
          </a:p>
          <a:p>
            <a:pPr lvl="1"/>
            <a:r>
              <a:rPr lang="en-US" dirty="0"/>
              <a:t>developmental</a:t>
            </a:r>
          </a:p>
          <a:p>
            <a:pPr lvl="1"/>
            <a:r>
              <a:rPr lang="en-US" dirty="0"/>
              <a:t>installation</a:t>
            </a:r>
          </a:p>
          <a:p>
            <a:pPr lvl="1"/>
            <a:r>
              <a:rPr lang="en-US" dirty="0"/>
              <a:t>execution</a:t>
            </a:r>
          </a:p>
          <a:p>
            <a:r>
              <a:rPr lang="en-US" dirty="0"/>
              <a:t>For example</a:t>
            </a:r>
          </a:p>
          <a:p>
            <a:pPr lvl="1"/>
            <a:r>
              <a:rPr lang="en-US" dirty="0"/>
              <a:t>Modules are assigned to teams to develop, and assigned to places in a file structure for implementation, integration, and testing. </a:t>
            </a:r>
          </a:p>
          <a:p>
            <a:pPr lvl="1"/>
            <a:r>
              <a:rPr lang="en-US" dirty="0"/>
              <a:t>Components are deployed onto hardware to execute.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4713625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Which Structures are Architectural?</a:t>
            </a:r>
          </a:p>
        </p:txBody>
      </p:sp>
      <p:sp>
        <p:nvSpPr>
          <p:cNvPr id="3" name="Content Placeholder 2"/>
          <p:cNvSpPr>
            <a:spLocks noGrp="1"/>
          </p:cNvSpPr>
          <p:nvPr>
            <p:ph idx="1"/>
          </p:nvPr>
        </p:nvSpPr>
        <p:spPr/>
        <p:txBody>
          <a:bodyPr>
            <a:normAutofit fontScale="92500" lnSpcReduction="20000"/>
          </a:bodyPr>
          <a:lstStyle/>
          <a:p>
            <a:r>
              <a:rPr lang="en-US" dirty="0"/>
              <a:t>A structure is architectural if it supports reasoning about the system and the system’s properties. </a:t>
            </a:r>
          </a:p>
          <a:p>
            <a:r>
              <a:rPr lang="en-US" dirty="0"/>
              <a:t>The reasoning should be about an attribute of the system that is important to some stakeholder. </a:t>
            </a:r>
          </a:p>
          <a:p>
            <a:r>
              <a:rPr lang="en-US" dirty="0"/>
              <a:t>These include </a:t>
            </a:r>
          </a:p>
          <a:p>
            <a:pPr lvl="1"/>
            <a:r>
              <a:rPr lang="en-US" dirty="0"/>
              <a:t>functionality achieved by the system</a:t>
            </a:r>
          </a:p>
          <a:p>
            <a:pPr lvl="1"/>
            <a:r>
              <a:rPr lang="en-US" dirty="0"/>
              <a:t>the availability of the system in the face of faults</a:t>
            </a:r>
          </a:p>
          <a:p>
            <a:pPr lvl="1"/>
            <a:r>
              <a:rPr lang="en-US" dirty="0"/>
              <a:t>the difficulty of making specific changes to the system</a:t>
            </a:r>
          </a:p>
          <a:p>
            <a:pPr lvl="1"/>
            <a:r>
              <a:rPr lang="en-US" dirty="0"/>
              <a:t>the responsiveness of the system to user requests, </a:t>
            </a:r>
          </a:p>
          <a:p>
            <a:pPr lvl="1"/>
            <a:r>
              <a:rPr lang="en-US" dirty="0"/>
              <a:t>many others.</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3508566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11450</TotalTime>
  <Words>4236</Words>
  <Application>Microsoft Macintosh PowerPoint</Application>
  <PresentationFormat>On-screen Show (4:3)</PresentationFormat>
  <Paragraphs>312</Paragraphs>
  <Slides>41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41</vt:i4>
      </vt:variant>
    </vt:vector>
  </HeadingPairs>
  <TitlesOfParts>
    <vt:vector size="44" baseType="lpstr">
      <vt:lpstr>Arial</vt:lpstr>
      <vt:lpstr>Calibri</vt:lpstr>
      <vt:lpstr>Office Theme</vt:lpstr>
      <vt:lpstr>Chapter 1:   What is Software Architecture? </vt:lpstr>
      <vt:lpstr>Chapter Outline</vt:lpstr>
      <vt:lpstr>What is Software Architecture?</vt:lpstr>
      <vt:lpstr>Definition</vt:lpstr>
      <vt:lpstr>Architecture Is a Set of Software Structures </vt:lpstr>
      <vt:lpstr>Module Structures</vt:lpstr>
      <vt:lpstr>Component-and-connector Structures</vt:lpstr>
      <vt:lpstr>Allocation Structures</vt:lpstr>
      <vt:lpstr>Which Structures are Architectural?</vt:lpstr>
      <vt:lpstr>Architecture is an Abstraction</vt:lpstr>
      <vt:lpstr>Every System has a Software Architecture </vt:lpstr>
      <vt:lpstr>Architecture Includes Behavior</vt:lpstr>
      <vt:lpstr>Physiological Structures</vt:lpstr>
      <vt:lpstr>Physiological Structures</vt:lpstr>
      <vt:lpstr>Structures and Views</vt:lpstr>
      <vt:lpstr>Module Structures</vt:lpstr>
      <vt:lpstr>Component-and-connector Structures</vt:lpstr>
      <vt:lpstr>An Example C&amp;C Structure</vt:lpstr>
      <vt:lpstr>Allocation structures</vt:lpstr>
      <vt:lpstr>Structures Provide Insight</vt:lpstr>
      <vt:lpstr>Some Useful Module Structures</vt:lpstr>
      <vt:lpstr>Some Useful Module Structures</vt:lpstr>
      <vt:lpstr>An Example Uses Structure</vt:lpstr>
      <vt:lpstr>Some Useful Module Structures</vt:lpstr>
      <vt:lpstr>An Example Layered Structure</vt:lpstr>
      <vt:lpstr>Some Useful Module Structures</vt:lpstr>
      <vt:lpstr>Some Useful Module Structures</vt:lpstr>
      <vt:lpstr>An Example Data Model</vt:lpstr>
      <vt:lpstr>Some Useful C&amp;C Structures</vt:lpstr>
      <vt:lpstr>Some Useful Allocation Structures</vt:lpstr>
      <vt:lpstr>An Example Deployment Structure</vt:lpstr>
      <vt:lpstr>Some Useful Allocation Structures</vt:lpstr>
      <vt:lpstr>Relating Structures to Each Other</vt:lpstr>
      <vt:lpstr>Two Views of a Client-Server System</vt:lpstr>
      <vt:lpstr>Architectural Patterns</vt:lpstr>
      <vt:lpstr>What Makes a “Good” Architecture?</vt:lpstr>
      <vt:lpstr>Process “Rules of Thumb”</vt:lpstr>
      <vt:lpstr>Structural “Rules of Thumb”</vt:lpstr>
      <vt:lpstr>Structural “Rules of Thumb”</vt:lpstr>
      <vt:lpstr>Summary</vt:lpstr>
      <vt:lpstr>Summary</vt:lpstr>
    </vt:vector>
  </TitlesOfParts>
  <Company>NICTA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Len Bass</dc:creator>
  <cp:lastModifiedBy>Rick Kazman</cp:lastModifiedBy>
  <cp:revision>39</cp:revision>
  <dcterms:created xsi:type="dcterms:W3CDTF">2012-04-18T22:57:58Z</dcterms:created>
  <dcterms:modified xsi:type="dcterms:W3CDTF">2022-01-14T19:58:20Z</dcterms:modified>
</cp:coreProperties>
</file>

<file path=docProps/thumbnail.jpeg>
</file>